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24"/>
  </p:notesMasterIdLst>
  <p:sldIdLst>
    <p:sldId id="476" r:id="rId2"/>
    <p:sldId id="257" r:id="rId3"/>
    <p:sldId id="259" r:id="rId4"/>
    <p:sldId id="258" r:id="rId5"/>
    <p:sldId id="489" r:id="rId6"/>
    <p:sldId id="490" r:id="rId7"/>
    <p:sldId id="260" r:id="rId8"/>
    <p:sldId id="269" r:id="rId9"/>
    <p:sldId id="272" r:id="rId10"/>
    <p:sldId id="485" r:id="rId11"/>
    <p:sldId id="478" r:id="rId12"/>
    <p:sldId id="479" r:id="rId13"/>
    <p:sldId id="481" r:id="rId14"/>
    <p:sldId id="482" r:id="rId15"/>
    <p:sldId id="480" r:id="rId16"/>
    <p:sldId id="483" r:id="rId17"/>
    <p:sldId id="273" r:id="rId18"/>
    <p:sldId id="484" r:id="rId19"/>
    <p:sldId id="271" r:id="rId20"/>
    <p:sldId id="486" r:id="rId21"/>
    <p:sldId id="487" r:id="rId22"/>
    <p:sldId id="270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E5D36E-8338-4860-9D0F-1E67D9C86F7A}">
  <a:tblStyle styleId="{6AE5D36E-8338-4860-9D0F-1E67D9C86F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29d03e45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129d03e45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3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87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6461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4742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291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5254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324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732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002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643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29d03e45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129d03e45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582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955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b517286d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b517286d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213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d58f596b8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d58f596b8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d58f596b8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d58f596b8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d58f596b8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d58f596b8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513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d58f596b8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d58f596b8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4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d58f596b8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d58f596b8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7313febb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7313febb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71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20000" y="14588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446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20000" y="3374325"/>
            <a:ext cx="3081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l="14738" r="31664"/>
          <a:stretch/>
        </p:blipFill>
        <p:spPr>
          <a:xfrm>
            <a:off x="5012525" y="0"/>
            <a:ext cx="4131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l="30946" t="29991" r="42763"/>
          <a:stretch/>
        </p:blipFill>
        <p:spPr>
          <a:xfrm>
            <a:off x="5012525" y="0"/>
            <a:ext cx="41553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5012675" y="0"/>
            <a:ext cx="41553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9" name="Google Shape;19;p3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720000" y="2848300"/>
            <a:ext cx="40518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 hasCustomPrompt="1"/>
          </p:nvPr>
        </p:nvSpPr>
        <p:spPr>
          <a:xfrm>
            <a:off x="1284000" y="1693100"/>
            <a:ext cx="6576000" cy="20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284000" y="3708575"/>
            <a:ext cx="6576000" cy="35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2">
            <a:alphaModFix/>
          </a:blip>
          <a:srcRect t="7865" b="62970"/>
          <a:stretch/>
        </p:blipFill>
        <p:spPr>
          <a:xfrm>
            <a:off x="0" y="0"/>
            <a:ext cx="9144000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9" name="Google Shape;69;p13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rgbClr val="F3F3F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1830300" y="1851675"/>
            <a:ext cx="242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rgbClr val="93C5A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1830300" y="2379368"/>
            <a:ext cx="2429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2"/>
          </p:nvPr>
        </p:nvSpPr>
        <p:spPr>
          <a:xfrm>
            <a:off x="5759850" y="1851675"/>
            <a:ext cx="242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rgbClr val="93C5A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3"/>
          </p:nvPr>
        </p:nvSpPr>
        <p:spPr>
          <a:xfrm>
            <a:off x="5759852" y="2379368"/>
            <a:ext cx="2429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4"/>
          </p:nvPr>
        </p:nvSpPr>
        <p:spPr>
          <a:xfrm>
            <a:off x="1830300" y="3020970"/>
            <a:ext cx="242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rgbClr val="93C5A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5"/>
          </p:nvPr>
        </p:nvSpPr>
        <p:spPr>
          <a:xfrm>
            <a:off x="1830300" y="3548675"/>
            <a:ext cx="2429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6"/>
          </p:nvPr>
        </p:nvSpPr>
        <p:spPr>
          <a:xfrm>
            <a:off x="5759850" y="3020970"/>
            <a:ext cx="242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rgbClr val="93C5A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7"/>
          </p:nvPr>
        </p:nvSpPr>
        <p:spPr>
          <a:xfrm>
            <a:off x="5759852" y="3548675"/>
            <a:ext cx="2429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8543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0236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13" hasCustomPrompt="1"/>
          </p:nvPr>
        </p:nvSpPr>
        <p:spPr>
          <a:xfrm>
            <a:off x="4646375" y="18543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14" hasCustomPrompt="1"/>
          </p:nvPr>
        </p:nvSpPr>
        <p:spPr>
          <a:xfrm>
            <a:off x="4646375" y="30236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85" name="Google Shape;85;p15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" name="Google Shape;8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"/>
            <a:ext cx="9144003" cy="460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52050" b="23338"/>
          <a:stretch/>
        </p:blipFill>
        <p:spPr>
          <a:xfrm>
            <a:off x="0" y="0"/>
            <a:ext cx="9144000" cy="15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t="52443" b="22975"/>
          <a:stretch/>
        </p:blipFill>
        <p:spPr>
          <a:xfrm>
            <a:off x="0" y="-2"/>
            <a:ext cx="9144003" cy="15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5">
            <a:alphaModFix/>
          </a:blip>
          <a:srcRect t="17811" b="17817"/>
          <a:stretch/>
        </p:blipFill>
        <p:spPr>
          <a:xfrm>
            <a:off x="0" y="0"/>
            <a:ext cx="9143997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145EA0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BLANK_1_1_1_1_1_1_3">
    <p:bg>
      <p:bgPr>
        <a:solidFill>
          <a:srgbClr val="F3F3F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/>
          </a:blip>
          <a:srcRect t="17811" b="17817"/>
          <a:stretch/>
        </p:blipFill>
        <p:spPr>
          <a:xfrm>
            <a:off x="0" y="0"/>
            <a:ext cx="9143997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6"/>
          <p:cNvSpPr/>
          <p:nvPr/>
        </p:nvSpPr>
        <p:spPr>
          <a:xfrm>
            <a:off x="0" y="4570800"/>
            <a:ext cx="91440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BLANK_1_1_1_1_1_1_2">
    <p:bg>
      <p:bgPr>
        <a:solidFill>
          <a:srgbClr val="F3F3F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2">
            <a:alphaModFix/>
          </a:blip>
          <a:srcRect l="15311" t="23640" r="34668"/>
          <a:stretch/>
        </p:blipFill>
        <p:spPr>
          <a:xfrm>
            <a:off x="0" y="771300"/>
            <a:ext cx="9144003" cy="38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-12000" y="0"/>
            <a:ext cx="9168000" cy="46032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17"/>
          <p:cNvSpPr/>
          <p:nvPr/>
        </p:nvSpPr>
        <p:spPr>
          <a:xfrm>
            <a:off x="0" y="0"/>
            <a:ext cx="9144000" cy="7713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2">
  <p:cSld name="BLANK_1_1_1_1_1_1_2_2">
    <p:bg>
      <p:bgPr>
        <a:solidFill>
          <a:srgbClr val="F3F3F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 rotWithShape="1">
          <a:blip r:embed="rId2">
            <a:alphaModFix/>
          </a:blip>
          <a:srcRect l="15311" t="8273" r="34668"/>
          <a:stretch/>
        </p:blipFill>
        <p:spPr>
          <a:xfrm>
            <a:off x="0" y="50"/>
            <a:ext cx="9144003" cy="46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/>
          <p:nvPr/>
        </p:nvSpPr>
        <p:spPr>
          <a:xfrm>
            <a:off x="-12000" y="0"/>
            <a:ext cx="9168000" cy="46032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BLANK_1_1_1_1_1_1_2_1">
    <p:bg>
      <p:bgPr>
        <a:solidFill>
          <a:srgbClr val="F3F3F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2">
            <a:alphaModFix/>
          </a:blip>
          <a:srcRect l="15311" t="23640" r="34668"/>
          <a:stretch/>
        </p:blipFill>
        <p:spPr>
          <a:xfrm>
            <a:off x="0" y="771300"/>
            <a:ext cx="9144003" cy="38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/>
          <p:nvPr/>
        </p:nvSpPr>
        <p:spPr>
          <a:xfrm>
            <a:off x="-12000" y="0"/>
            <a:ext cx="9168000" cy="46032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1_1_1_1_1_1">
    <p:bg>
      <p:bgPr>
        <a:solidFill>
          <a:srgbClr val="F3F3F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 t="17810" b="49096"/>
          <a:stretch/>
        </p:blipFill>
        <p:spPr>
          <a:xfrm>
            <a:off x="0" y="0"/>
            <a:ext cx="9144003" cy="7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0" y="0"/>
            <a:ext cx="9144000" cy="7713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20"/>
          <p:cNvSpPr/>
          <p:nvPr/>
        </p:nvSpPr>
        <p:spPr>
          <a:xfrm>
            <a:off x="0" y="4570800"/>
            <a:ext cx="91440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 2">
  <p:cSld name="BLANK_1_1_1_1_1_1_1_2">
    <p:bg>
      <p:bgPr>
        <a:solidFill>
          <a:srgbClr val="F3F3F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 rotWithShape="1">
          <a:blip r:embed="rId2">
            <a:alphaModFix/>
          </a:blip>
          <a:srcRect r="-999" b="16555"/>
          <a:stretch/>
        </p:blipFill>
        <p:spPr>
          <a:xfrm>
            <a:off x="0" y="0"/>
            <a:ext cx="923498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/>
          <p:nvPr/>
        </p:nvSpPr>
        <p:spPr>
          <a:xfrm>
            <a:off x="0" y="4570800"/>
            <a:ext cx="91440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21"/>
          <p:cNvSpPr/>
          <p:nvPr/>
        </p:nvSpPr>
        <p:spPr>
          <a:xfrm>
            <a:off x="0" y="0"/>
            <a:ext cx="9144000" cy="45708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21"/>
          <p:cNvSpPr/>
          <p:nvPr/>
        </p:nvSpPr>
        <p:spPr>
          <a:xfrm>
            <a:off x="0" y="0"/>
            <a:ext cx="9144000" cy="771300"/>
          </a:xfrm>
          <a:prstGeom prst="rect">
            <a:avLst/>
          </a:prstGeom>
          <a:solidFill>
            <a:srgbClr val="09457A">
              <a:alpha val="8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 1">
  <p:cSld name="SECTION_HEADER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r="56299"/>
          <a:stretch/>
        </p:blipFill>
        <p:spPr>
          <a:xfrm>
            <a:off x="5755148" y="0"/>
            <a:ext cx="33948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5749225" y="0"/>
            <a:ext cx="33948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" name="Google Shape;23;p4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 1">
  <p:cSld name="BLANK_1_1_1_1_1_1_1_1">
    <p:bg>
      <p:bgPr>
        <a:solidFill>
          <a:srgbClr val="F3F3F3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"/>
            <a:ext cx="9144003" cy="460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3">
            <a:alphaModFix/>
          </a:blip>
          <a:srcRect t="17809" b="38530"/>
          <a:stretch/>
        </p:blipFill>
        <p:spPr>
          <a:xfrm>
            <a:off x="0" y="0"/>
            <a:ext cx="9144003" cy="10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145EA0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25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" name="Google Shape;131;p25"/>
          <p:cNvPicPr preferRelativeResize="0"/>
          <p:nvPr/>
        </p:nvPicPr>
        <p:blipFill rotWithShape="1">
          <a:blip r:embed="rId2">
            <a:alphaModFix/>
          </a:blip>
          <a:srcRect t="17074" b="39809"/>
          <a:stretch/>
        </p:blipFill>
        <p:spPr>
          <a:xfrm>
            <a:off x="0" y="0"/>
            <a:ext cx="9144003" cy="26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0" y="0"/>
            <a:ext cx="9144000" cy="26277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BLANK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26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5" name="Google Shape;135;p26"/>
          <p:cNvPicPr preferRelativeResize="0"/>
          <p:nvPr/>
        </p:nvPicPr>
        <p:blipFill rotWithShape="1">
          <a:blip r:embed="rId2">
            <a:alphaModFix/>
          </a:blip>
          <a:srcRect t="36762" b="43652"/>
          <a:stretch/>
        </p:blipFill>
        <p:spPr>
          <a:xfrm>
            <a:off x="0" y="0"/>
            <a:ext cx="9144177" cy="119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/>
          <p:nvPr/>
        </p:nvSpPr>
        <p:spPr>
          <a:xfrm>
            <a:off x="0" y="0"/>
            <a:ext cx="9144000" cy="11937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title" idx="2"/>
          </p:nvPr>
        </p:nvSpPr>
        <p:spPr>
          <a:xfrm>
            <a:off x="1346500" y="1866876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1"/>
          </p:nvPr>
        </p:nvSpPr>
        <p:spPr>
          <a:xfrm>
            <a:off x="1346489" y="2229970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 idx="3"/>
          </p:nvPr>
        </p:nvSpPr>
        <p:spPr>
          <a:xfrm>
            <a:off x="3649190" y="1866876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4"/>
          </p:nvPr>
        </p:nvSpPr>
        <p:spPr>
          <a:xfrm>
            <a:off x="3649221" y="2229970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 idx="5"/>
          </p:nvPr>
        </p:nvSpPr>
        <p:spPr>
          <a:xfrm>
            <a:off x="1346500" y="3218880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6"/>
          </p:nvPr>
        </p:nvSpPr>
        <p:spPr>
          <a:xfrm>
            <a:off x="1346489" y="3581985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7"/>
          </p:nvPr>
        </p:nvSpPr>
        <p:spPr>
          <a:xfrm>
            <a:off x="3649221" y="3218880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8"/>
          </p:nvPr>
        </p:nvSpPr>
        <p:spPr>
          <a:xfrm>
            <a:off x="3649221" y="3581985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 idx="9"/>
          </p:nvPr>
        </p:nvSpPr>
        <p:spPr>
          <a:xfrm>
            <a:off x="5951881" y="1866876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13"/>
          </p:nvPr>
        </p:nvSpPr>
        <p:spPr>
          <a:xfrm>
            <a:off x="5951885" y="2229970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14"/>
          </p:nvPr>
        </p:nvSpPr>
        <p:spPr>
          <a:xfrm>
            <a:off x="5951875" y="3218880"/>
            <a:ext cx="18456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5"/>
          </p:nvPr>
        </p:nvSpPr>
        <p:spPr>
          <a:xfrm>
            <a:off x="5951978" y="3581985"/>
            <a:ext cx="18456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1" name="Google Shape;151;p27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2">
            <a:alphaModFix/>
          </a:blip>
          <a:srcRect l="5012" r="5003"/>
          <a:stretch/>
        </p:blipFill>
        <p:spPr>
          <a:xfrm>
            <a:off x="6054600" y="0"/>
            <a:ext cx="30894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 rotWithShape="1">
          <a:blip r:embed="rId3">
            <a:alphaModFix/>
          </a:blip>
          <a:srcRect b="1477"/>
          <a:stretch/>
        </p:blipFill>
        <p:spPr>
          <a:xfrm>
            <a:off x="6054600" y="0"/>
            <a:ext cx="3089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/>
          <p:nvPr/>
        </p:nvSpPr>
        <p:spPr>
          <a:xfrm>
            <a:off x="6054550" y="0"/>
            <a:ext cx="30894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56" name="Google Shape;156;p28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2">
            <a:alphaModFix/>
          </a:blip>
          <a:srcRect l="5012" r="5003"/>
          <a:stretch/>
        </p:blipFill>
        <p:spPr>
          <a:xfrm>
            <a:off x="6054600" y="0"/>
            <a:ext cx="30894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r="9877"/>
          <a:stretch/>
        </p:blipFill>
        <p:spPr>
          <a:xfrm>
            <a:off x="6054600" y="0"/>
            <a:ext cx="30894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/>
          <p:nvPr/>
        </p:nvSpPr>
        <p:spPr>
          <a:xfrm>
            <a:off x="6054600" y="0"/>
            <a:ext cx="30894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61" name="Google Shape;161;p29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 1">
  <p:cSld name="CUSTOM_5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 rotWithShape="1">
          <a:blip r:embed="rId2">
            <a:alphaModFix/>
          </a:blip>
          <a:srcRect l="4125" r="59877"/>
          <a:stretch/>
        </p:blipFill>
        <p:spPr>
          <a:xfrm>
            <a:off x="6054600" y="0"/>
            <a:ext cx="31131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/>
          <p:nvPr/>
        </p:nvSpPr>
        <p:spPr>
          <a:xfrm>
            <a:off x="6054600" y="0"/>
            <a:ext cx="31131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65" name="Google Shape;165;p30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 1 1">
  <p:cSld name="CUSTOM_5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1"/>
          <p:cNvPicPr preferRelativeResize="0"/>
          <p:nvPr/>
        </p:nvPicPr>
        <p:blipFill rotWithShape="1">
          <a:blip r:embed="rId2">
            <a:alphaModFix/>
          </a:blip>
          <a:srcRect l="4125" r="59877"/>
          <a:stretch/>
        </p:blipFill>
        <p:spPr>
          <a:xfrm>
            <a:off x="6054600" y="0"/>
            <a:ext cx="31131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r="59659"/>
          <a:stretch/>
        </p:blipFill>
        <p:spPr>
          <a:xfrm>
            <a:off x="6054600" y="0"/>
            <a:ext cx="31131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/>
          <p:nvPr/>
        </p:nvSpPr>
        <p:spPr>
          <a:xfrm>
            <a:off x="6054625" y="0"/>
            <a:ext cx="31131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70" name="Google Shape;170;p31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7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title" idx="2"/>
          </p:nvPr>
        </p:nvSpPr>
        <p:spPr>
          <a:xfrm>
            <a:off x="1038800" y="3779000"/>
            <a:ext cx="1973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ubTitle" idx="1"/>
          </p:nvPr>
        </p:nvSpPr>
        <p:spPr>
          <a:xfrm>
            <a:off x="1038800" y="2701100"/>
            <a:ext cx="19731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 idx="3"/>
          </p:nvPr>
        </p:nvSpPr>
        <p:spPr>
          <a:xfrm>
            <a:off x="3585518" y="3779000"/>
            <a:ext cx="1973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subTitle" idx="4"/>
          </p:nvPr>
        </p:nvSpPr>
        <p:spPr>
          <a:xfrm>
            <a:off x="3585518" y="2701100"/>
            <a:ext cx="19731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title" idx="5"/>
          </p:nvPr>
        </p:nvSpPr>
        <p:spPr>
          <a:xfrm>
            <a:off x="6132252" y="3779000"/>
            <a:ext cx="1973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subTitle" idx="6"/>
          </p:nvPr>
        </p:nvSpPr>
        <p:spPr>
          <a:xfrm>
            <a:off x="6132253" y="2701100"/>
            <a:ext cx="19731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9" name="Google Shape;179;p32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82" name="Google Shape;182;p33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3" name="Google Shape;183;p33"/>
          <p:cNvPicPr preferRelativeResize="0"/>
          <p:nvPr/>
        </p:nvPicPr>
        <p:blipFill rotWithShape="1">
          <a:blip r:embed="rId2">
            <a:alphaModFix/>
          </a:blip>
          <a:srcRect l="626" b="41276"/>
          <a:stretch/>
        </p:blipFill>
        <p:spPr>
          <a:xfrm>
            <a:off x="0" y="0"/>
            <a:ext cx="3809377" cy="15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375" y="0"/>
            <a:ext cx="2254305" cy="150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 rotWithShape="1">
          <a:blip r:embed="rId4">
            <a:alphaModFix/>
          </a:blip>
          <a:srcRect t="19473" r="-775" b="6959"/>
          <a:stretch/>
        </p:blipFill>
        <p:spPr>
          <a:xfrm>
            <a:off x="6063675" y="0"/>
            <a:ext cx="3104174" cy="15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/>
          <p:nvPr/>
        </p:nvSpPr>
        <p:spPr>
          <a:xfrm>
            <a:off x="15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 1 1">
  <p:cSld name="SECTION_HEADER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l="33771" r="35375"/>
          <a:stretch/>
        </p:blipFill>
        <p:spPr>
          <a:xfrm>
            <a:off x="6736550" y="0"/>
            <a:ext cx="2407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6736550" y="0"/>
            <a:ext cx="24075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 rotWithShape="1">
          <a:blip r:embed="rId2">
            <a:alphaModFix/>
          </a:blip>
          <a:srcRect l="15929" r="41807"/>
          <a:stretch/>
        </p:blipFill>
        <p:spPr>
          <a:xfrm>
            <a:off x="50" y="0"/>
            <a:ext cx="3260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3791975" y="1458825"/>
            <a:ext cx="46320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 idx="2" hasCustomPrompt="1"/>
          </p:nvPr>
        </p:nvSpPr>
        <p:spPr>
          <a:xfrm>
            <a:off x="7331706" y="446150"/>
            <a:ext cx="10923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1" name="Google Shape;191;p34"/>
          <p:cNvSpPr txBox="1">
            <a:spLocks noGrp="1"/>
          </p:cNvSpPr>
          <p:nvPr>
            <p:ph type="subTitle" idx="1"/>
          </p:nvPr>
        </p:nvSpPr>
        <p:spPr>
          <a:xfrm>
            <a:off x="5239778" y="3374325"/>
            <a:ext cx="3184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2" name="Google Shape;192;p34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l="47249" r="10529"/>
          <a:stretch/>
        </p:blipFill>
        <p:spPr>
          <a:xfrm>
            <a:off x="50" y="0"/>
            <a:ext cx="3260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/>
          <p:nvPr/>
        </p:nvSpPr>
        <p:spPr>
          <a:xfrm>
            <a:off x="50" y="0"/>
            <a:ext cx="32607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 rotWithShape="1">
          <a:blip r:embed="rId2">
            <a:alphaModFix/>
          </a:blip>
          <a:srcRect l="15929" r="41807"/>
          <a:stretch/>
        </p:blipFill>
        <p:spPr>
          <a:xfrm>
            <a:off x="50" y="0"/>
            <a:ext cx="32607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 rotWithShape="1">
          <a:blip r:embed="rId3">
            <a:alphaModFix/>
          </a:blip>
          <a:srcRect l="47249" r="10529"/>
          <a:stretch/>
        </p:blipFill>
        <p:spPr>
          <a:xfrm>
            <a:off x="50" y="0"/>
            <a:ext cx="32606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 rotWithShape="1">
          <a:blip r:embed="rId4">
            <a:alphaModFix/>
          </a:blip>
          <a:srcRect l="45571" r="12173"/>
          <a:stretch/>
        </p:blipFill>
        <p:spPr>
          <a:xfrm>
            <a:off x="49" y="0"/>
            <a:ext cx="3260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/>
          <p:nvPr/>
        </p:nvSpPr>
        <p:spPr>
          <a:xfrm>
            <a:off x="-23850" y="0"/>
            <a:ext cx="32847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00" name="Google Shape;200;p35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 hasCustomPrompt="1"/>
          </p:nvPr>
        </p:nvSpPr>
        <p:spPr>
          <a:xfrm>
            <a:off x="861600" y="810825"/>
            <a:ext cx="41241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36"/>
          <p:cNvSpPr txBox="1">
            <a:spLocks noGrp="1"/>
          </p:cNvSpPr>
          <p:nvPr>
            <p:ph type="subTitle" idx="1"/>
          </p:nvPr>
        </p:nvSpPr>
        <p:spPr>
          <a:xfrm>
            <a:off x="861600" y="1452129"/>
            <a:ext cx="4124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title" idx="2" hasCustomPrompt="1"/>
          </p:nvPr>
        </p:nvSpPr>
        <p:spPr>
          <a:xfrm>
            <a:off x="861600" y="2005364"/>
            <a:ext cx="41241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5" name="Google Shape;205;p36"/>
          <p:cNvSpPr txBox="1">
            <a:spLocks noGrp="1"/>
          </p:cNvSpPr>
          <p:nvPr>
            <p:ph type="subTitle" idx="3"/>
          </p:nvPr>
        </p:nvSpPr>
        <p:spPr>
          <a:xfrm>
            <a:off x="861600" y="2643426"/>
            <a:ext cx="4124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4" hasCustomPrompt="1"/>
          </p:nvPr>
        </p:nvSpPr>
        <p:spPr>
          <a:xfrm>
            <a:off x="861600" y="3199902"/>
            <a:ext cx="41241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7" name="Google Shape;207;p36"/>
          <p:cNvSpPr txBox="1">
            <a:spLocks noGrp="1"/>
          </p:cNvSpPr>
          <p:nvPr>
            <p:ph type="subTitle" idx="5"/>
          </p:nvPr>
        </p:nvSpPr>
        <p:spPr>
          <a:xfrm>
            <a:off x="861600" y="3834724"/>
            <a:ext cx="4124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8" name="Google Shape;208;p36"/>
          <p:cNvPicPr preferRelativeResize="0"/>
          <p:nvPr/>
        </p:nvPicPr>
        <p:blipFill rotWithShape="1">
          <a:blip r:embed="rId2">
            <a:alphaModFix/>
          </a:blip>
          <a:srcRect l="11624" t="10378" r="52004"/>
          <a:stretch/>
        </p:blipFill>
        <p:spPr>
          <a:xfrm>
            <a:off x="6054600" y="0"/>
            <a:ext cx="30893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/>
          <p:nvPr/>
        </p:nvSpPr>
        <p:spPr>
          <a:xfrm>
            <a:off x="6054600" y="0"/>
            <a:ext cx="30894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10" name="Google Shape;210;p36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 rotWithShape="1">
          <a:blip r:embed="rId2">
            <a:alphaModFix/>
          </a:blip>
          <a:srcRect l="58015" r="1400"/>
          <a:stretch/>
        </p:blipFill>
        <p:spPr>
          <a:xfrm>
            <a:off x="0" y="0"/>
            <a:ext cx="30893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7"/>
          <p:cNvSpPr/>
          <p:nvPr/>
        </p:nvSpPr>
        <p:spPr>
          <a:xfrm>
            <a:off x="0" y="0"/>
            <a:ext cx="30894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2"/>
          </p:nvPr>
        </p:nvSpPr>
        <p:spPr>
          <a:xfrm>
            <a:off x="3664825" y="3068225"/>
            <a:ext cx="2164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3"/>
          </p:nvPr>
        </p:nvSpPr>
        <p:spPr>
          <a:xfrm>
            <a:off x="6259800" y="3068225"/>
            <a:ext cx="2164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subTitle" idx="1"/>
          </p:nvPr>
        </p:nvSpPr>
        <p:spPr>
          <a:xfrm>
            <a:off x="6259804" y="3558423"/>
            <a:ext cx="2164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subTitle" idx="4"/>
          </p:nvPr>
        </p:nvSpPr>
        <p:spPr>
          <a:xfrm>
            <a:off x="3664974" y="3558423"/>
            <a:ext cx="2164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219" name="Google Shape;219;p37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1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720000" y="1643525"/>
            <a:ext cx="38733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subTitle" idx="2"/>
          </p:nvPr>
        </p:nvSpPr>
        <p:spPr>
          <a:xfrm>
            <a:off x="720000" y="1180875"/>
            <a:ext cx="7704000" cy="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body" idx="3"/>
          </p:nvPr>
        </p:nvSpPr>
        <p:spPr>
          <a:xfrm>
            <a:off x="4593300" y="1643525"/>
            <a:ext cx="38733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38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subTitle" idx="1"/>
          </p:nvPr>
        </p:nvSpPr>
        <p:spPr>
          <a:xfrm>
            <a:off x="4321775" y="2346675"/>
            <a:ext cx="4102200" cy="12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title"/>
          </p:nvPr>
        </p:nvSpPr>
        <p:spPr>
          <a:xfrm>
            <a:off x="4321800" y="1561950"/>
            <a:ext cx="41022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cxnSp>
        <p:nvCxnSpPr>
          <p:cNvPr id="229" name="Google Shape;229;p39"/>
          <p:cNvCxnSpPr/>
          <p:nvPr/>
        </p:nvCxnSpPr>
        <p:spPr>
          <a:xfrm>
            <a:off x="-24000" y="791550"/>
            <a:ext cx="618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39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/>
          <p:cNvPicPr preferRelativeResize="0"/>
          <p:nvPr/>
        </p:nvPicPr>
        <p:blipFill rotWithShape="1">
          <a:blip r:embed="rId2">
            <a:alphaModFix/>
          </a:blip>
          <a:srcRect l="29961" r="29961"/>
          <a:stretch/>
        </p:blipFill>
        <p:spPr>
          <a:xfrm>
            <a:off x="6054600" y="0"/>
            <a:ext cx="3089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3">
            <a:alphaModFix/>
          </a:blip>
          <a:srcRect b="16043"/>
          <a:stretch/>
        </p:blipFill>
        <p:spPr>
          <a:xfrm>
            <a:off x="-23850" y="0"/>
            <a:ext cx="91917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/>
          <p:nvPr/>
        </p:nvSpPr>
        <p:spPr>
          <a:xfrm>
            <a:off x="-24100" y="0"/>
            <a:ext cx="91917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236" name="Google Shape;236;p40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AND_TWO_COLUMNS_1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1"/>
          <p:cNvSpPr/>
          <p:nvPr/>
        </p:nvSpPr>
        <p:spPr>
          <a:xfrm>
            <a:off x="0" y="3649275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 t="75409"/>
          <a:stretch/>
        </p:blipFill>
        <p:spPr>
          <a:xfrm>
            <a:off x="0" y="3649275"/>
            <a:ext cx="9144000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/>
          <p:nvPr/>
        </p:nvSpPr>
        <p:spPr>
          <a:xfrm>
            <a:off x="0" y="3649275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42" name="Google Shape;242;p41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7_2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2"/>
          <p:cNvPicPr preferRelativeResize="0"/>
          <p:nvPr/>
        </p:nvPicPr>
        <p:blipFill rotWithShape="1">
          <a:blip r:embed="rId2">
            <a:alphaModFix/>
          </a:blip>
          <a:srcRect l="6594" t="22239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2"/>
          <p:cNvSpPr txBox="1">
            <a:spLocks noGrp="1"/>
          </p:cNvSpPr>
          <p:nvPr>
            <p:ph type="title"/>
          </p:nvPr>
        </p:nvSpPr>
        <p:spPr>
          <a:xfrm>
            <a:off x="720000" y="639700"/>
            <a:ext cx="4985700" cy="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subTitle" idx="1"/>
          </p:nvPr>
        </p:nvSpPr>
        <p:spPr>
          <a:xfrm>
            <a:off x="720000" y="1605450"/>
            <a:ext cx="4193400" cy="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2"/>
          <p:cNvSpPr txBox="1"/>
          <p:nvPr/>
        </p:nvSpPr>
        <p:spPr>
          <a:xfrm>
            <a:off x="720000" y="3280175"/>
            <a:ext cx="45156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 </a:t>
            </a:r>
            <a:endParaRPr sz="1200" b="1"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249" name="Google Shape;249;p42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2" name="Google Shape;252;p43"/>
          <p:cNvPicPr preferRelativeResize="0"/>
          <p:nvPr/>
        </p:nvPicPr>
        <p:blipFill rotWithShape="1">
          <a:blip r:embed="rId2">
            <a:alphaModFix/>
          </a:blip>
          <a:srcRect t="7865" b="62970"/>
          <a:stretch/>
        </p:blipFill>
        <p:spPr>
          <a:xfrm>
            <a:off x="0" y="0"/>
            <a:ext cx="9144000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3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54" name="Google Shape;254;p43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720000" y="1045375"/>
            <a:ext cx="7704000" cy="3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5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cxnSp>
        <p:nvCxnSpPr>
          <p:cNvPr id="31" name="Google Shape;31;p6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4"/>
          <p:cNvPicPr preferRelativeResize="0"/>
          <p:nvPr/>
        </p:nvPicPr>
        <p:blipFill rotWithShape="1">
          <a:blip r:embed="rId2">
            <a:alphaModFix/>
          </a:blip>
          <a:srcRect l="5012" r="5003"/>
          <a:stretch/>
        </p:blipFill>
        <p:spPr>
          <a:xfrm>
            <a:off x="6054600" y="0"/>
            <a:ext cx="30894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4"/>
          <p:cNvSpPr/>
          <p:nvPr/>
        </p:nvSpPr>
        <p:spPr>
          <a:xfrm>
            <a:off x="6054600" y="0"/>
            <a:ext cx="3089400" cy="51435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58" name="Google Shape;258;p44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14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p46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3" name="Google Shape;263;p46"/>
          <p:cNvPicPr preferRelativeResize="0"/>
          <p:nvPr/>
        </p:nvPicPr>
        <p:blipFill rotWithShape="1">
          <a:blip r:embed="rId2">
            <a:alphaModFix/>
          </a:blip>
          <a:srcRect t="31814" b="43568"/>
          <a:stretch/>
        </p:blipFill>
        <p:spPr>
          <a:xfrm>
            <a:off x="0" y="0"/>
            <a:ext cx="9144003" cy="15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6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 1">
  <p:cSld name="CUSTOM_14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47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7" name="Google Shape;267;p47"/>
          <p:cNvPicPr preferRelativeResize="0"/>
          <p:nvPr/>
        </p:nvPicPr>
        <p:blipFill rotWithShape="1">
          <a:blip r:embed="rId2">
            <a:alphaModFix/>
          </a:blip>
          <a:srcRect t="17468" r="517" b="58023"/>
          <a:stretch/>
        </p:blipFill>
        <p:spPr>
          <a:xfrm>
            <a:off x="0" y="0"/>
            <a:ext cx="9144003" cy="150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7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 t="47913" b="22922"/>
          <a:stretch/>
        </p:blipFill>
        <p:spPr>
          <a:xfrm>
            <a:off x="0" y="0"/>
            <a:ext cx="9144000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 idx="2"/>
          </p:nvPr>
        </p:nvSpPr>
        <p:spPr>
          <a:xfrm>
            <a:off x="720000" y="2649598"/>
            <a:ext cx="27048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 idx="3"/>
          </p:nvPr>
        </p:nvSpPr>
        <p:spPr>
          <a:xfrm>
            <a:off x="4783697" y="2649598"/>
            <a:ext cx="27054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4783697" y="3116182"/>
            <a:ext cx="27054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4"/>
          </p:nvPr>
        </p:nvSpPr>
        <p:spPr>
          <a:xfrm>
            <a:off x="720170" y="3116182"/>
            <a:ext cx="2704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41" name="Google Shape;41;p7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44" name="Google Shape;44;p8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9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970600" y="2750300"/>
            <a:ext cx="2555700" cy="11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70600" y="1950975"/>
            <a:ext cx="255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 t="20511" b="55205"/>
          <a:stretch/>
        </p:blipFill>
        <p:spPr>
          <a:xfrm>
            <a:off x="0" y="0"/>
            <a:ext cx="9143999" cy="1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/>
          <p:nvPr/>
        </p:nvSpPr>
        <p:spPr>
          <a:xfrm>
            <a:off x="0" y="0"/>
            <a:ext cx="9144000" cy="1500300"/>
          </a:xfrm>
          <a:prstGeom prst="rect">
            <a:avLst/>
          </a:prstGeom>
          <a:solidFill>
            <a:srgbClr val="0A4B25">
              <a:alpha val="67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 t="7848" b="7848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4B25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720000" y="1359692"/>
            <a:ext cx="6926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56" name="Google Shape;56;p10"/>
          <p:cNvCxnSpPr/>
          <p:nvPr/>
        </p:nvCxnSpPr>
        <p:spPr>
          <a:xfrm>
            <a:off x="-23850" y="4513500"/>
            <a:ext cx="919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10"/>
          <p:cNvCxnSpPr/>
          <p:nvPr/>
        </p:nvCxnSpPr>
        <p:spPr>
          <a:xfrm>
            <a:off x="-24000" y="791550"/>
            <a:ext cx="618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4036225" y="2853775"/>
            <a:ext cx="44640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4036329" y="1708125"/>
            <a:ext cx="44640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mIn7PZjkhbA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poiis.nfosigw.gov.pl/skorzystaj-z-programu/zobacz-ogloszenia-i-wyniki-naborow-wnioskow/zrodla-wysokosprawnej-kogeneracji--iv-konkur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>
            <a:spLocks noGrp="1"/>
          </p:cNvSpPr>
          <p:nvPr>
            <p:ph type="ctrTitle" idx="4294967295"/>
          </p:nvPr>
        </p:nvSpPr>
        <p:spPr>
          <a:xfrm>
            <a:off x="720000" y="760300"/>
            <a:ext cx="5687100" cy="18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Program</a:t>
            </a:r>
            <a:br>
              <a:rPr lang="en" sz="4600" dirty="0"/>
            </a:br>
            <a:r>
              <a:rPr lang="en" sz="4600" dirty="0"/>
              <a:t>„Energia dla wsi”</a:t>
            </a:r>
            <a:endParaRPr sz="4600" dirty="0"/>
          </a:p>
        </p:txBody>
      </p:sp>
      <p:sp>
        <p:nvSpPr>
          <p:cNvPr id="274" name="Google Shape;274;p48"/>
          <p:cNvSpPr txBox="1">
            <a:spLocks noGrp="1"/>
          </p:cNvSpPr>
          <p:nvPr>
            <p:ph type="subTitle" idx="4294967295"/>
          </p:nvPr>
        </p:nvSpPr>
        <p:spPr>
          <a:xfrm>
            <a:off x="720000" y="2622993"/>
            <a:ext cx="434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Dofinansowanie dla</a:t>
            </a:r>
            <a:br>
              <a:rPr lang="en"/>
            </a:br>
            <a:r>
              <a:rPr lang="en" b="1"/>
              <a:t>rolników i spółdzielni energetycznych</a:t>
            </a:r>
            <a:endParaRPr b="1"/>
          </a:p>
        </p:txBody>
      </p:sp>
      <p:pic>
        <p:nvPicPr>
          <p:cNvPr id="276" name="Google Shape;2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8"/>
          <p:cNvSpPr txBox="1">
            <a:spLocks noGrp="1"/>
          </p:cNvSpPr>
          <p:nvPr>
            <p:ph type="subTitle" idx="4294967295"/>
          </p:nvPr>
        </p:nvSpPr>
        <p:spPr>
          <a:xfrm>
            <a:off x="720000" y="4085925"/>
            <a:ext cx="5803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Program jest wskazany do finansowania z Funduszu Modernizacyjnego.</a:t>
            </a:r>
            <a:endParaRPr sz="1200" b="1"/>
          </a:p>
        </p:txBody>
      </p:sp>
      <p:pic>
        <p:nvPicPr>
          <p:cNvPr id="281" name="Google Shape;28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B5083A7-5CA6-5AAF-77C2-197679E5B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CE98A6-25CC-7BC0-949D-207AD4CC4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74" y="3535783"/>
            <a:ext cx="3475021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Generatorze wniosków o dofinansowanie</a:t>
            </a:r>
            <a:endParaRPr sz="2400" b="0" dirty="0"/>
          </a:p>
        </p:txBody>
      </p:sp>
      <p:sp>
        <p:nvSpPr>
          <p:cNvPr id="341" name="Google Shape;341;p53"/>
          <p:cNvSpPr txBox="1">
            <a:spLocks noGrp="1"/>
          </p:cNvSpPr>
          <p:nvPr>
            <p:ph type="title" idx="4294967295"/>
          </p:nvPr>
        </p:nvSpPr>
        <p:spPr>
          <a:xfrm>
            <a:off x="1964853" y="1590816"/>
            <a:ext cx="4972588" cy="294084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r>
              <a:rPr lang="pl-PL" sz="1200" dirty="0">
                <a:hlinkClick r:id="rId6"/>
              </a:rPr>
              <a:t>Szkolenie w zakresie programu priorytetowego "Energia dla wsi". - YouTube</a:t>
            </a:r>
            <a:br>
              <a:rPr lang="pl-PL" sz="1200" dirty="0"/>
            </a:br>
            <a:endParaRPr sz="12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3D9458-DC9F-200D-D296-7D7865A7F7B9}"/>
              </a:ext>
            </a:extLst>
          </p:cNvPr>
          <p:cNvSpPr txBox="1"/>
          <p:nvPr/>
        </p:nvSpPr>
        <p:spPr>
          <a:xfrm>
            <a:off x="1478197" y="2142993"/>
            <a:ext cx="5853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accent4">
                    <a:lumMod val="95000"/>
                  </a:schemeClr>
                </a:solidFill>
              </a:rPr>
              <a:t>https://www.youtube.com/watch?v=mIn7PZjkhbA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792906-0FF5-E477-262B-96A73582E75F}"/>
              </a:ext>
            </a:extLst>
          </p:cNvPr>
          <p:cNvSpPr txBox="1"/>
          <p:nvPr/>
        </p:nvSpPr>
        <p:spPr>
          <a:xfrm>
            <a:off x="1964853" y="2851143"/>
            <a:ext cx="5607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accent4">
                    <a:lumMod val="95000"/>
                  </a:schemeClr>
                </a:solidFill>
              </a:rPr>
              <a:t>Szkolenie z dnia 23.03.2023 r. – Instrukcja GWD – od 40:22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747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Generatorze wniosków o dofinansowanie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3767FED-81F5-D86E-96AF-5436C1379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63" y="770824"/>
            <a:ext cx="6804440" cy="31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Generatorze wniosków o dofinansowanie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746C3AE-5888-AA0C-C30F-72954115D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291" y="702863"/>
            <a:ext cx="6779700" cy="32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Generatorze wniosków o dofinansowanie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BCB4D5E-F000-EB7D-5BA3-1126FE252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034" y="818074"/>
            <a:ext cx="4617107" cy="30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9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GWD - Załączniki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60F0AF8-D50B-8FFE-EDEA-BB0F18A40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68" y="904670"/>
            <a:ext cx="4276670" cy="27036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706783F-BB84-8F17-1042-B74C490010B1}"/>
              </a:ext>
            </a:extLst>
          </p:cNvPr>
          <p:cNvSpPr txBox="1"/>
          <p:nvPr/>
        </p:nvSpPr>
        <p:spPr>
          <a:xfrm>
            <a:off x="5518297" y="956550"/>
            <a:ext cx="286896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Należy załączyć załączniki zgodnie z  „Listą wymaganych załączników do wniosku o dofinansowanie" do REGULAMINU NABORU WNIOSKÓW o dofinansowanie inwestycji ze środków NFOŚiGW w ramach programu priorytetowego Energia dla wsi. Przy załączaniu więcej niż jednego pliku do jednego załącznika należy spakować załączane pliki do wspólnego archiwum, następnie załączyć to archiwum jako załącznik.</a:t>
            </a:r>
            <a:br>
              <a:rPr lang="pl-PL" sz="1200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3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Generatorze wniosków o dofinansowanie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F7826B-E7A0-2190-3222-9D35601B4CBE}"/>
              </a:ext>
            </a:extLst>
          </p:cNvPr>
          <p:cNvSpPr txBox="1">
            <a:spLocks/>
          </p:cNvSpPr>
          <p:nvPr/>
        </p:nvSpPr>
        <p:spPr>
          <a:xfrm>
            <a:off x="442210" y="1001346"/>
            <a:ext cx="8622808" cy="2543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1800" dirty="0"/>
          </a:p>
          <a:p>
            <a:pPr algn="just">
              <a:lnSpc>
                <a:spcPct val="120000"/>
              </a:lnSpc>
            </a:pPr>
            <a:r>
              <a:rPr lang="pl-PL" sz="1800" dirty="0">
                <a:solidFill>
                  <a:schemeClr val="bg2"/>
                </a:solidFill>
              </a:rPr>
              <a:t>Formularz wniosku o dofinansowanie zbudowany jest z pól różnych typów (np. pola tekstowe, listy rozwijalne, pola wyboru). Ponadto pola te mogą być obowiązkowe lub opcjonalne. Aby ułatwić użytkownikowi wypełnianie formularza wniosku – przyjęto następujące oznaczenia:</a:t>
            </a:r>
          </a:p>
          <a:p>
            <a:pPr algn="just"/>
            <a:r>
              <a:rPr lang="x-none" sz="1800" dirty="0">
                <a:solidFill>
                  <a:srgbClr val="FFFF00"/>
                </a:solidFill>
              </a:rPr>
              <a:t>kolor żółty </a:t>
            </a:r>
            <a:r>
              <a:rPr lang="x-none" sz="1800" dirty="0">
                <a:solidFill>
                  <a:schemeClr val="bg1"/>
                </a:solidFill>
              </a:rPr>
              <a:t>– </a:t>
            </a:r>
            <a:r>
              <a:rPr lang="x-none" sz="1800" dirty="0">
                <a:solidFill>
                  <a:schemeClr val="bg2"/>
                </a:solidFill>
              </a:rPr>
              <a:t>pola edytowalne w formularzu,</a:t>
            </a:r>
            <a:endParaRPr lang="pl-PL" sz="1800" dirty="0">
              <a:solidFill>
                <a:schemeClr val="bg2"/>
              </a:solidFill>
            </a:endParaRPr>
          </a:p>
          <a:p>
            <a:pPr algn="just"/>
            <a:r>
              <a:rPr lang="x-none" sz="1800" dirty="0">
                <a:solidFill>
                  <a:srgbClr val="FFC000"/>
                </a:solidFill>
              </a:rPr>
              <a:t>kolor pomarańczowy </a:t>
            </a:r>
            <a:r>
              <a:rPr lang="x-none" sz="1800" dirty="0">
                <a:solidFill>
                  <a:schemeClr val="bg2"/>
                </a:solidFill>
              </a:rPr>
              <a:t>– pole, w którym aktualnie znajduje się kursor,</a:t>
            </a:r>
            <a:endParaRPr lang="pl-PL" sz="1800" dirty="0">
              <a:solidFill>
                <a:schemeClr val="bg2"/>
              </a:solidFill>
            </a:endParaRPr>
          </a:p>
          <a:p>
            <a:pPr algn="just"/>
            <a:r>
              <a:rPr lang="x-none" sz="1800" dirty="0">
                <a:solidFill>
                  <a:srgbClr val="FF0000"/>
                </a:solidFill>
              </a:rPr>
              <a:t>kolor czerwony </a:t>
            </a:r>
            <a:r>
              <a:rPr lang="x-none" sz="1800" dirty="0">
                <a:solidFill>
                  <a:schemeClr val="bg1"/>
                </a:solidFill>
              </a:rPr>
              <a:t>– </a:t>
            </a:r>
            <a:r>
              <a:rPr lang="x-none" sz="1800" dirty="0">
                <a:solidFill>
                  <a:schemeClr val="bg2"/>
                </a:solidFill>
              </a:rPr>
              <a:t>pole obowiązkowe,</a:t>
            </a:r>
            <a:endParaRPr lang="pl-PL" sz="1800" dirty="0">
              <a:solidFill>
                <a:schemeClr val="bg2"/>
              </a:solidFill>
            </a:endParaRPr>
          </a:p>
          <a:p>
            <a:pPr algn="just"/>
            <a:r>
              <a:rPr lang="x-none" sz="1800" dirty="0">
                <a:solidFill>
                  <a:schemeClr val="bg1">
                    <a:lumMod val="50000"/>
                  </a:schemeClr>
                </a:solidFill>
              </a:rPr>
              <a:t>kolor szary </a:t>
            </a:r>
            <a:r>
              <a:rPr lang="x-none" sz="1800" dirty="0">
                <a:solidFill>
                  <a:schemeClr val="bg2"/>
                </a:solidFill>
              </a:rPr>
              <a:t>– pole niepodlegające edycji (jest ono automatycznie wyliczane przez system).</a:t>
            </a:r>
            <a:endParaRPr lang="pl-PL" sz="1800" dirty="0">
              <a:solidFill>
                <a:schemeClr val="bg2"/>
              </a:solidFill>
            </a:endParaRPr>
          </a:p>
          <a:p>
            <a:pPr algn="just"/>
            <a:r>
              <a:rPr lang="x-none" sz="1800" b="1" dirty="0">
                <a:solidFill>
                  <a:schemeClr val="bg2"/>
                </a:solidFill>
              </a:rPr>
              <a:t>Pola edycyjne do wprowadzania danych o określonym formacie</a:t>
            </a:r>
            <a:endParaRPr lang="pl-PL" sz="1800" dirty="0">
              <a:solidFill>
                <a:schemeClr val="bg2"/>
              </a:solidFill>
            </a:endParaRPr>
          </a:p>
          <a:p>
            <a:pPr algn="just"/>
            <a:r>
              <a:rPr lang="pl-PL" sz="1800" dirty="0">
                <a:solidFill>
                  <a:schemeClr val="bg2"/>
                </a:solidFill>
              </a:rPr>
              <a:t>Jeśli dane pole wymaga podania danych w konkretnym formacie – format ten jest wyświetlany np. w formie podkreśleń dla numeru konta.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386857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Lexend Deca Medium"/>
              </a:rPr>
              <a:t>Tworzenie wniosku w GWD - Załączniki</a:t>
            </a:r>
            <a:endParaRPr sz="24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84CF6FC-D637-1C1B-2FC4-DE6494A241DC}"/>
              </a:ext>
            </a:extLst>
          </p:cNvPr>
          <p:cNvSpPr txBox="1"/>
          <p:nvPr/>
        </p:nvSpPr>
        <p:spPr>
          <a:xfrm>
            <a:off x="563270" y="1070914"/>
            <a:ext cx="8106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bg2"/>
                </a:solidFill>
              </a:rPr>
              <a:t>WARUNKI PRZYŁĄCZENIA*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bg2"/>
                </a:solidFill>
              </a:rPr>
              <a:t>STUDIUM WYKONALNOŚCI Z AKTYWNYM MODELEM FINANSOWYM**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chemeClr val="bg2"/>
                </a:solidFill>
              </a:rPr>
              <a:t>DECYZJA ŚRODOWISKOWYCH UWARUNKOWANIACH</a:t>
            </a:r>
          </a:p>
          <a:p>
            <a:endParaRPr lang="pl-PL" sz="2800" dirty="0">
              <a:solidFill>
                <a:schemeClr val="bg2"/>
              </a:solidFill>
            </a:endParaRPr>
          </a:p>
          <a:p>
            <a:endParaRPr lang="pl-PL" sz="2800" dirty="0">
              <a:solidFill>
                <a:schemeClr val="bg2"/>
              </a:solidFill>
            </a:endParaRPr>
          </a:p>
          <a:p>
            <a:r>
              <a:rPr lang="pl-PL" sz="1400" dirty="0">
                <a:solidFill>
                  <a:schemeClr val="bg2"/>
                </a:solidFill>
              </a:rPr>
              <a:t>* lub umowa przyłączeniowa w przypadku </a:t>
            </a:r>
            <a:r>
              <a:rPr lang="pl-PL" sz="1400" dirty="0" err="1">
                <a:solidFill>
                  <a:schemeClr val="bg2"/>
                </a:solidFill>
              </a:rPr>
              <a:t>mikroinstalacji</a:t>
            </a:r>
            <a:endParaRPr lang="pl-PL" sz="1400" dirty="0">
              <a:solidFill>
                <a:schemeClr val="bg2"/>
              </a:solidFill>
            </a:endParaRPr>
          </a:p>
          <a:p>
            <a:r>
              <a:rPr lang="pl-PL" sz="1400" dirty="0">
                <a:solidFill>
                  <a:schemeClr val="bg2"/>
                </a:solidFill>
              </a:rPr>
              <a:t>**nie dotyczy </a:t>
            </a:r>
            <a:r>
              <a:rPr lang="pl-PL" sz="1400" dirty="0" err="1">
                <a:solidFill>
                  <a:schemeClr val="bg2"/>
                </a:solidFill>
              </a:rPr>
              <a:t>mikroinstalacji</a:t>
            </a:r>
            <a:endParaRPr lang="pl-PL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2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720000" y="99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Dopuszczalny poziom pomocy publicznej</a:t>
            </a:r>
            <a:endParaRPr sz="2600" b="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45C2B26-7564-5F14-0651-D2F74C5A2A3C}"/>
              </a:ext>
            </a:extLst>
          </p:cNvPr>
          <p:cNvSpPr txBox="1"/>
          <p:nvPr/>
        </p:nvSpPr>
        <p:spPr>
          <a:xfrm>
            <a:off x="116534" y="840467"/>
            <a:ext cx="87764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4">
                    <a:lumMod val="95000"/>
                  </a:schemeClr>
                </a:solidFill>
              </a:rPr>
              <a:t>w przypadku korzystania przez beneficjenta z dofinansowania ze środków Narodowego Funduszu na tą samą inwestycję w formie pożyczki na warunkach preferencyjnych i dotacji należy dodatkowo weryfikować dopuszczalny poziom pomocy publicznej przy wykorzystaniu kalkulatora EDB: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96B0B5E-4D61-2380-E62C-6C6FB4CD6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42" y="1747198"/>
            <a:ext cx="6076337" cy="843369"/>
          </a:xfrm>
          <a:prstGeom prst="rect">
            <a:avLst/>
          </a:prstGeom>
        </p:spPr>
      </p:pic>
      <p:pic>
        <p:nvPicPr>
          <p:cNvPr id="7" name="Obraz 6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B91EB386-A168-2928-A3FE-C7289C5D1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72" y="2910901"/>
            <a:ext cx="4080388" cy="1392132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0D2D6B0-FA94-FCF8-0660-6DEB5F45D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366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720000" y="99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Dopuszczalny poziom pomocy publicznej</a:t>
            </a:r>
            <a:endParaRPr sz="2600" b="0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0D2D6B0-FA94-FCF8-0660-6DEB5F45D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 descr="Obraz zawierający tekst, zrzut ekranu, numer, diagram&#10;&#10;Opis wygenerowany automatycznie">
            <a:extLst>
              <a:ext uri="{FF2B5EF4-FFF2-40B4-BE49-F238E27FC236}">
                <a16:creationId xmlns:a16="http://schemas.microsoft.com/office/drawing/2014/main" id="{3E5B7014-8FB8-0E63-A1B9-0F57EC158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3" y="915538"/>
            <a:ext cx="5271597" cy="2783332"/>
          </a:xfrm>
          <a:prstGeom prst="rect">
            <a:avLst/>
          </a:prstGeom>
        </p:spPr>
      </p:pic>
      <p:sp>
        <p:nvSpPr>
          <p:cNvPr id="3" name="Google Shape;340;p53">
            <a:extLst>
              <a:ext uri="{FF2B5EF4-FFF2-40B4-BE49-F238E27FC236}">
                <a16:creationId xmlns:a16="http://schemas.microsoft.com/office/drawing/2014/main" id="{043F3C51-7799-AC9B-DCBE-F1D185EDF86C}"/>
              </a:ext>
            </a:extLst>
          </p:cNvPr>
          <p:cNvSpPr txBox="1">
            <a:spLocks/>
          </p:cNvSpPr>
          <p:nvPr/>
        </p:nvSpPr>
        <p:spPr>
          <a:xfrm>
            <a:off x="720000" y="383143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exend Deca"/>
              <a:buNone/>
              <a:defRPr sz="3200" b="0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pl-PL" sz="2800" dirty="0">
                <a:latin typeface="Lexend Deca Medium"/>
              </a:rPr>
              <a:t>uwaga: zmiana zasad udzielania pomocy publicznej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37709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Redukcja CO</a:t>
            </a:r>
            <a:r>
              <a:rPr lang="pl-PL" sz="2800" baseline="-25000" dirty="0">
                <a:latin typeface="Lexend Deca Medium"/>
              </a:rPr>
              <a:t>2</a:t>
            </a:r>
            <a:endParaRPr sz="2800" b="0" dirty="0"/>
          </a:p>
        </p:txBody>
      </p:sp>
      <p:sp>
        <p:nvSpPr>
          <p:cNvPr id="341" name="Google Shape;341;p53"/>
          <p:cNvSpPr txBox="1">
            <a:spLocks noGrp="1"/>
          </p:cNvSpPr>
          <p:nvPr>
            <p:ph type="title" idx="4294967295"/>
          </p:nvPr>
        </p:nvSpPr>
        <p:spPr>
          <a:xfrm>
            <a:off x="1781630" y="969441"/>
            <a:ext cx="5155811" cy="2630054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algn="ctr"/>
            <a:r>
              <a:rPr lang="pl-PL" sz="1200" dirty="0">
                <a:solidFill>
                  <a:schemeClr val="bg2"/>
                </a:solidFill>
              </a:rPr>
              <a:t>Instalacje PV i turbiny wiatrowe</a:t>
            </a:r>
            <a:br>
              <a:rPr lang="pl-PL" sz="1200" dirty="0">
                <a:solidFill>
                  <a:schemeClr val="bg2"/>
                </a:solidFill>
              </a:rPr>
            </a:br>
            <a:br>
              <a:rPr lang="pl-PL" sz="1200" dirty="0">
                <a:solidFill>
                  <a:schemeClr val="bg2"/>
                </a:solidFill>
              </a:rPr>
            </a:br>
            <a:r>
              <a:rPr lang="pl-PL" sz="1200" dirty="0">
                <a:solidFill>
                  <a:schemeClr val="bg2"/>
                </a:solidFill>
              </a:rPr>
              <a:t>E</a:t>
            </a:r>
            <a:r>
              <a:rPr lang="pl-PL" sz="1200" baseline="-25000" dirty="0">
                <a:solidFill>
                  <a:schemeClr val="bg2"/>
                </a:solidFill>
              </a:rPr>
              <a:t>E</a:t>
            </a:r>
            <a:r>
              <a:rPr lang="pl-PL" sz="1200" dirty="0">
                <a:solidFill>
                  <a:schemeClr val="bg2"/>
                </a:solidFill>
              </a:rPr>
              <a:t>=</a:t>
            </a:r>
            <a:r>
              <a:rPr lang="pl-PL" sz="1200" dirty="0" err="1">
                <a:solidFill>
                  <a:schemeClr val="bg2"/>
                </a:solidFill>
              </a:rPr>
              <a:t>E</a:t>
            </a:r>
            <a:r>
              <a:rPr lang="pl-PL" sz="1200" baseline="-25000" dirty="0" err="1">
                <a:solidFill>
                  <a:schemeClr val="bg2"/>
                </a:solidFill>
              </a:rPr>
              <a:t>el</a:t>
            </a:r>
            <a:r>
              <a:rPr lang="pl-PL" sz="1200" dirty="0">
                <a:solidFill>
                  <a:schemeClr val="bg2"/>
                </a:solidFill>
              </a:rPr>
              <a:t> x </a:t>
            </a:r>
            <a:r>
              <a:rPr lang="pl-PL" sz="1200" dirty="0" err="1">
                <a:solidFill>
                  <a:schemeClr val="bg2"/>
                </a:solidFill>
              </a:rPr>
              <a:t>W</a:t>
            </a:r>
            <a:r>
              <a:rPr lang="pl-PL" sz="1200" baseline="-25000" dirty="0" err="1">
                <a:solidFill>
                  <a:schemeClr val="bg2"/>
                </a:solidFill>
              </a:rPr>
              <a:t>ee</a:t>
            </a:r>
            <a:br>
              <a:rPr lang="pl-PL" sz="1200" baseline="-25000" dirty="0">
                <a:solidFill>
                  <a:schemeClr val="bg2"/>
                </a:solidFill>
              </a:rPr>
            </a:br>
            <a:br>
              <a:rPr lang="pl-PL" sz="1200" dirty="0">
                <a:solidFill>
                  <a:schemeClr val="bg2"/>
                </a:solidFill>
              </a:rPr>
            </a:br>
            <a:r>
              <a:rPr lang="pl-PL" sz="1200" dirty="0">
                <a:solidFill>
                  <a:schemeClr val="bg2"/>
                </a:solidFill>
              </a:rPr>
              <a:t>E</a:t>
            </a:r>
            <a:r>
              <a:rPr lang="pl-PL" sz="1200" baseline="-25000" dirty="0">
                <a:solidFill>
                  <a:schemeClr val="bg2"/>
                </a:solidFill>
              </a:rPr>
              <a:t>E</a:t>
            </a:r>
            <a:r>
              <a:rPr lang="pl-PL" sz="1200" dirty="0">
                <a:solidFill>
                  <a:schemeClr val="bg2"/>
                </a:solidFill>
              </a:rPr>
              <a:t> – wartość rocznej emisji dwutlenku węgla unikniętej (całkowite lub częściowe zastąpienie energii elektrycznej z paliw kopalnych) w wyniku realizacji projektu w zakresie produkcji energii elektryczne</a:t>
            </a:r>
            <a:br>
              <a:rPr lang="pl-PL" sz="1200" dirty="0">
                <a:solidFill>
                  <a:schemeClr val="bg2"/>
                </a:solidFill>
              </a:rPr>
            </a:br>
            <a:r>
              <a:rPr lang="pl-PL" sz="1200" dirty="0" err="1">
                <a:solidFill>
                  <a:schemeClr val="bg2"/>
                </a:solidFill>
              </a:rPr>
              <a:t>E</a:t>
            </a:r>
            <a:r>
              <a:rPr lang="pl-PL" sz="1200" baseline="-25000" dirty="0" err="1">
                <a:solidFill>
                  <a:schemeClr val="bg2"/>
                </a:solidFill>
              </a:rPr>
              <a:t>el</a:t>
            </a:r>
            <a:r>
              <a:rPr lang="pl-PL" sz="1200" dirty="0">
                <a:solidFill>
                  <a:schemeClr val="bg2"/>
                </a:solidFill>
              </a:rPr>
              <a:t> – ilość energii elektrycznej netto (zastąpiona przez energię z odnawialnego źródła), planowanej lub dostarczonej do sieci w MWh</a:t>
            </a:r>
            <a:br>
              <a:rPr lang="pl-PL" sz="1200" dirty="0">
                <a:solidFill>
                  <a:schemeClr val="bg2"/>
                </a:solidFill>
              </a:rPr>
            </a:br>
            <a:r>
              <a:rPr lang="pl-PL" sz="1200" dirty="0" err="1">
                <a:solidFill>
                  <a:schemeClr val="bg2"/>
                </a:solidFill>
              </a:rPr>
              <a:t>W</a:t>
            </a:r>
            <a:r>
              <a:rPr lang="pl-PL" sz="1200" baseline="-25000" dirty="0" err="1">
                <a:solidFill>
                  <a:schemeClr val="bg2"/>
                </a:solidFill>
              </a:rPr>
              <a:t>ee</a:t>
            </a:r>
            <a:r>
              <a:rPr lang="pl-PL" sz="1200" dirty="0">
                <a:solidFill>
                  <a:schemeClr val="bg2"/>
                </a:solidFill>
              </a:rPr>
              <a:t> – wskaźnik emisji dla energii elektrycznej wyprodukowanej w instalacjach spalania za ostatni dostępny rok wyrażony w Mg CO</a:t>
            </a:r>
            <a:r>
              <a:rPr lang="pl-PL" sz="1200" baseline="-25000" dirty="0">
                <a:solidFill>
                  <a:schemeClr val="bg2"/>
                </a:solidFill>
              </a:rPr>
              <a:t>2</a:t>
            </a:r>
            <a:r>
              <a:rPr lang="pl-PL" sz="1200" dirty="0">
                <a:solidFill>
                  <a:schemeClr val="bg2"/>
                </a:solidFill>
              </a:rPr>
              <a:t>/MWh, publikowany przez Krajowy Ośrodek Bilansowania i Zarządzania Emisjami (KOMIZE)</a:t>
            </a:r>
            <a:br>
              <a:rPr lang="pl-PL" sz="1200" dirty="0">
                <a:solidFill>
                  <a:schemeClr val="bg2"/>
                </a:solidFill>
              </a:rPr>
            </a:br>
            <a:br>
              <a:rPr lang="pl-PL" sz="1200" dirty="0">
                <a:solidFill>
                  <a:schemeClr val="bg2"/>
                </a:solidFill>
              </a:rPr>
            </a:br>
            <a:endParaRPr sz="1200" dirty="0">
              <a:solidFill>
                <a:schemeClr val="bg2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654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>
            <a:spLocks noGrp="1"/>
          </p:cNvSpPr>
          <p:nvPr>
            <p:ph type="title" idx="4294967295"/>
          </p:nvPr>
        </p:nvSpPr>
        <p:spPr>
          <a:xfrm>
            <a:off x="720000" y="235675"/>
            <a:ext cx="7704000" cy="1040700"/>
          </a:xfrm>
          <a:prstGeom prst="rect">
            <a:avLst/>
          </a:prstGeom>
          <a:effectLst>
            <a:outerShdw blurRad="157163" dist="28575" dir="7320000" algn="bl" rotWithShape="0">
              <a:srgbClr val="09457A">
                <a:alpha val="4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1 mld zł na wzrost wykorzystania OZE </a:t>
            </a:r>
            <a:br>
              <a:rPr lang="en" sz="2600"/>
            </a:br>
            <a:r>
              <a:rPr lang="en" sz="2600"/>
              <a:t>w gminach wiejskich i wiejsko-miejskich</a:t>
            </a:r>
            <a:endParaRPr sz="2600" b="0"/>
          </a:p>
        </p:txBody>
      </p:sp>
      <p:sp>
        <p:nvSpPr>
          <p:cNvPr id="287" name="Google Shape;287;p49"/>
          <p:cNvSpPr txBox="1">
            <a:spLocks noGrp="1"/>
          </p:cNvSpPr>
          <p:nvPr>
            <p:ph type="title" idx="4294967295"/>
          </p:nvPr>
        </p:nvSpPr>
        <p:spPr>
          <a:xfrm>
            <a:off x="720000" y="1877425"/>
            <a:ext cx="7566300" cy="1836882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Na budowę: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e</a:t>
            </a: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lektrowni wodnych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i</a:t>
            </a: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nstalacji wytwarzania energii z biogazu i/lub biogazu rolniczego w warunkach wysokosprawnej kogeneracji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i</a:t>
            </a: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nstalacji fotowoltaicznych i wiatrowych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●"/>
            </a:pPr>
            <a:r>
              <a:rPr lang="pl-PL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m</a:t>
            </a: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agazynów energii – zintegrowanych z instalacją wytwarzania energii </a:t>
            </a:r>
            <a:b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</a:b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z OZE, która jest przedmiotem projektu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9457A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Rozpoczęcie naboru – 25 stycznia 2023 r.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Czas trwania naboru – </a:t>
            </a:r>
            <a:r>
              <a:rPr lang="en" sz="1200" b="1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do </a:t>
            </a:r>
            <a:r>
              <a:rPr lang="pl-PL" sz="1200" b="1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29 lutego 2024 </a:t>
            </a:r>
            <a:r>
              <a:rPr lang="en" sz="1200" b="1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r.</a:t>
            </a:r>
            <a:br>
              <a:rPr lang="pl-PL" sz="1200" b="1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</a:br>
            <a:endParaRPr sz="1200" b="1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6286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200" dirty="0">
              <a:solidFill>
                <a:srgbClr val="09457A"/>
              </a:solidFill>
            </a:endParaRPr>
          </a:p>
        </p:txBody>
      </p:sp>
      <p:sp>
        <p:nvSpPr>
          <p:cNvPr id="288" name="Google Shape;288;p49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sz="12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289" name="Google Shape;2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66A7985-9934-DEC4-97A4-41190E389AF9}"/>
              </a:ext>
            </a:extLst>
          </p:cNvPr>
          <p:cNvSpPr txBox="1"/>
          <p:nvPr/>
        </p:nvSpPr>
        <p:spPr>
          <a:xfrm>
            <a:off x="829340" y="4068726"/>
            <a:ext cx="4416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rgbClr val="09457A"/>
                </a:solidFill>
                <a:latin typeface="Lexend Deca Medium"/>
                <a:sym typeface="Lexend Deca"/>
              </a:rPr>
              <a:t>Budżet naboru 1 mld zł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713B843-1632-89F4-39B7-DBDD88D15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Redukcja CO</a:t>
            </a:r>
            <a:r>
              <a:rPr lang="pl-PL" sz="2800" baseline="-25000" dirty="0">
                <a:latin typeface="Lexend Deca Medium"/>
              </a:rPr>
              <a:t>2</a:t>
            </a:r>
            <a:endParaRPr sz="28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5DA6894-6859-4F6D-ACCC-C808CF8B052A}"/>
              </a:ext>
            </a:extLst>
          </p:cNvPr>
          <p:cNvSpPr txBox="1"/>
          <p:nvPr/>
        </p:nvSpPr>
        <p:spPr>
          <a:xfrm>
            <a:off x="421289" y="1048256"/>
            <a:ext cx="8455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2"/>
                </a:solidFill>
              </a:rPr>
              <a:t>Instalacje do produkcji energii z biogazu lub biogazu rolniczego w warunkach wysokosprawnej kogeneracji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Wysokosprawna kogeneracja (Prawo energetyczne Art.. 3 pkt 38): wytwarzanie energii elektrycznej lub mechanicznej i ciepła użytkowego w kogeneracji, które zapewnia oszczędność energii pierwotnej zużywanej w: </a:t>
            </a:r>
          </a:p>
          <a:p>
            <a:pPr marL="628650" lvl="1" indent="-285750">
              <a:buFont typeface="+mj-lt"/>
              <a:buAutoNum type="alphaLcParenR"/>
            </a:pPr>
            <a:r>
              <a:rPr lang="pl-PL" sz="1600" dirty="0">
                <a:solidFill>
                  <a:schemeClr val="bg2"/>
                </a:solidFill>
              </a:rPr>
              <a:t>jednostce kogeneracji w wysokości nie mniejszej niż 10% w porównaniu z wytwarzaniem energii elektrycznej i ciepła w układach rozdzielonych o referencyjnych wartościach sprawności dla wytwarzania rozdzielonego lub </a:t>
            </a:r>
          </a:p>
          <a:p>
            <a:pPr marL="628650" lvl="1" indent="-285750">
              <a:buFont typeface="+mj-lt"/>
              <a:buAutoNum type="alphaLcParenR"/>
            </a:pPr>
            <a:r>
              <a:rPr lang="pl-PL" sz="1600" dirty="0">
                <a:solidFill>
                  <a:schemeClr val="bg2"/>
                </a:solidFill>
              </a:rPr>
              <a:t>jednostce kogeneracji o mocy zainstalowanej elektrycznej poniżej 1 MW w porównaniu z wytwarzaniem energii elektrycznej i ciepła w układach rozdzielonych o referencyjnych wartościach sprawności dla wytwarzania rozdzielonego;</a:t>
            </a:r>
          </a:p>
          <a:p>
            <a:endParaRPr lang="pl-PL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93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143435" y="99700"/>
            <a:ext cx="8785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Redukcja CO</a:t>
            </a:r>
            <a:r>
              <a:rPr lang="pl-PL" sz="2800" baseline="-25000" dirty="0">
                <a:latin typeface="Lexend Deca Medium"/>
              </a:rPr>
              <a:t>2</a:t>
            </a:r>
            <a:endParaRPr sz="2800" b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624836-071A-870F-6814-45A352AA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C96B379-3D34-250E-460F-2E883F2114C9}"/>
              </a:ext>
            </a:extLst>
          </p:cNvPr>
          <p:cNvSpPr txBox="1"/>
          <p:nvPr/>
        </p:nvSpPr>
        <p:spPr>
          <a:xfrm>
            <a:off x="509901" y="925145"/>
            <a:ext cx="81241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2"/>
                </a:solidFill>
              </a:rPr>
              <a:t>Instalacje do produkcji energii z biogazu lub biogazu rolniczego w warunkach wysokosprawnej kogeneracji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ROZPORZĄDZENIE MINISTRA ENERGII z dnia 23 września 2019 r. w sprawie sposobu obliczania danych podanych na potrzeby korzystania z systemu wsparcia oraz szczegółowego zakresu obowiązku potwierdzania danych dotyczących ilości energii elektrycznej z wysokosprawnej kogeneracji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PES - </a:t>
            </a:r>
            <a:r>
              <a:rPr lang="pl-PL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§ 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Metodyka stosowana przy obliczaniu redukcji CO</a:t>
            </a:r>
            <a:r>
              <a:rPr lang="pl-PL" sz="1600" baseline="-25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l-PL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 IV konkursie </a:t>
            </a:r>
            <a:r>
              <a:rPr lang="pl-PL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POIiŚ</a:t>
            </a:r>
            <a:r>
              <a:rPr lang="pl-PL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2014-2020 dla poddziałania 1.6.1: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1.6.1 Źródła wysokosprawnej kogeneracji - IV konkurs / Zobacz ogłoszenia i wyniki naborów wniosków / Skorzystaj z programu (nfosigw.gov.pl)</a:t>
            </a:r>
            <a:r>
              <a:rPr lang="pl-PL" sz="1600" dirty="0">
                <a:solidFill>
                  <a:schemeClr val="bg2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http://poiis.nfosigw.gov.pl/skorzystaj-z-programu/zobacz-ogloszenia-i-wyniki-naborow-wnioskow/zrodla-wysokosprawnej-kogeneracji--iv-konkurs/</a:t>
            </a:r>
          </a:p>
        </p:txBody>
      </p:sp>
    </p:spTree>
    <p:extLst>
      <p:ext uri="{BB962C8B-B14F-4D97-AF65-F5344CB8AC3E}">
        <p14:creationId xmlns:p14="http://schemas.microsoft.com/office/powerpoint/2010/main" val="142879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9"/>
          <p:cNvSpPr txBox="1">
            <a:spLocks noGrp="1"/>
          </p:cNvSpPr>
          <p:nvPr>
            <p:ph type="ctrTitle" idx="4294967295"/>
          </p:nvPr>
        </p:nvSpPr>
        <p:spPr>
          <a:xfrm>
            <a:off x="1728450" y="1487600"/>
            <a:ext cx="5687100" cy="18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Dziękuj</a:t>
            </a:r>
            <a:r>
              <a:rPr lang="pl-PL" sz="3500" dirty="0"/>
              <a:t>ę</a:t>
            </a:r>
            <a:r>
              <a:rPr lang="en" sz="3500" dirty="0"/>
              <a:t> za uwagę</a:t>
            </a:r>
            <a:br>
              <a:rPr lang="pl-PL" sz="3500" dirty="0"/>
            </a:br>
            <a:br>
              <a:rPr lang="pl-PL" sz="3500" dirty="0"/>
            </a:br>
            <a:r>
              <a:rPr lang="pl-PL" sz="1400" dirty="0"/>
              <a:t>energiadlawsi@nfosigw.gov.pl</a:t>
            </a:r>
            <a:endParaRPr sz="1400" dirty="0"/>
          </a:p>
        </p:txBody>
      </p:sp>
      <p:pic>
        <p:nvPicPr>
          <p:cNvPr id="405" name="Google Shape;40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8015DEA-3EF0-3F28-88DB-C2E1F7A17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769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title" idx="4294967295"/>
          </p:nvPr>
        </p:nvSpPr>
        <p:spPr>
          <a:xfrm>
            <a:off x="720000" y="659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Warunki dofinansowania</a:t>
            </a:r>
            <a:endParaRPr sz="2600" b="0"/>
          </a:p>
        </p:txBody>
      </p:sp>
      <p:sp>
        <p:nvSpPr>
          <p:cNvPr id="310" name="Google Shape;310;p51"/>
          <p:cNvSpPr txBox="1">
            <a:spLocks noGrp="1"/>
          </p:cNvSpPr>
          <p:nvPr>
            <p:ph type="title" idx="4294967295"/>
          </p:nvPr>
        </p:nvSpPr>
        <p:spPr>
          <a:xfrm>
            <a:off x="788850" y="1532250"/>
            <a:ext cx="7566300" cy="1118801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Dotacja do 20 mln zł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Pożyczka do 25 mln zł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1371600" lvl="1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○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oprocentowanie pożyczki: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828800" lvl="2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■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na warunkach preferencyjnych: WIBOR 3M + 50 pb, nie mniej niż 1,5 % </a:t>
            </a:r>
            <a:b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</a:b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w skali roku*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828800" lvl="2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■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na warunkach rynkowych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628650" lvl="0" indent="-17145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1200" dirty="0">
              <a:solidFill>
                <a:srgbClr val="09457A"/>
              </a:solidFill>
            </a:endParaRPr>
          </a:p>
        </p:txBody>
      </p:sp>
      <p:sp>
        <p:nvSpPr>
          <p:cNvPr id="311" name="Google Shape;311;p51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sz="12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12" name="Google Shape;3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1"/>
          <p:cNvSpPr txBox="1">
            <a:spLocks noGrp="1"/>
          </p:cNvSpPr>
          <p:nvPr>
            <p:ph type="title" idx="4294967295"/>
          </p:nvPr>
        </p:nvSpPr>
        <p:spPr>
          <a:xfrm>
            <a:off x="720000" y="3898413"/>
            <a:ext cx="7566300" cy="3630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9457A"/>
                </a:solidFill>
                <a:latin typeface="Barlow"/>
                <a:ea typeface="Barlow"/>
                <a:cs typeface="Barlow"/>
                <a:sym typeface="Barlow"/>
              </a:rPr>
              <a:t>*pożyczka na warunkach preferencyjnych podlega umorzeniu zgodnie z Zasadami udzielania dofinansowania ze środków NFOŚiGW.</a:t>
            </a:r>
            <a:endParaRPr sz="1000" dirty="0">
              <a:solidFill>
                <a:srgbClr val="09457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8547DC0-A91C-EFA0-C5C0-81395A066DC6}"/>
              </a:ext>
            </a:extLst>
          </p:cNvPr>
          <p:cNvSpPr txBox="1"/>
          <p:nvPr/>
        </p:nvSpPr>
        <p:spPr>
          <a:xfrm>
            <a:off x="1850064" y="2906233"/>
            <a:ext cx="650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200" dirty="0">
                <a:solidFill>
                  <a:srgbClr val="09457A"/>
                </a:solidFill>
                <a:latin typeface="Lexend Deca Light"/>
                <a:sym typeface="Lexend Deca"/>
              </a:rPr>
              <a:t>udzielana na maksymalnie 15 lat (liczone od daty planowanej wypłaty pierwszej transzy pożyczki do daty planowanej spłaty ostatniej raty kapitałowej)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200" dirty="0">
                <a:solidFill>
                  <a:srgbClr val="09457A"/>
                </a:solidFill>
                <a:latin typeface="Lexend Deca Light"/>
                <a:sym typeface="Lexend Deca"/>
              </a:rPr>
              <a:t>karencja w spłacie rat kapitałowych do 12 miesięcy (liczona od daty wypłaty ostatniej transzy pożyczki do daty spłaty pierwszej raty kapitałowej)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7557F51-56B6-9BE4-1AE9-A81994C19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>
            <a:spLocks noGrp="1"/>
          </p:cNvSpPr>
          <p:nvPr>
            <p:ph type="title" idx="4294967295"/>
          </p:nvPr>
        </p:nvSpPr>
        <p:spPr>
          <a:xfrm>
            <a:off x="720000" y="8619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Kto może się ubiegać o dofinansowanie? </a:t>
            </a:r>
            <a:endParaRPr sz="2600" b="0"/>
          </a:p>
        </p:txBody>
      </p:sp>
      <p:sp>
        <p:nvSpPr>
          <p:cNvPr id="298" name="Google Shape;298;p50"/>
          <p:cNvSpPr txBox="1">
            <a:spLocks noGrp="1"/>
          </p:cNvSpPr>
          <p:nvPr>
            <p:ph type="title" idx="4294967295"/>
          </p:nvPr>
        </p:nvSpPr>
        <p:spPr>
          <a:xfrm>
            <a:off x="720000" y="1107525"/>
            <a:ext cx="7566300" cy="1913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Rolnicy: 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1371600" lvl="1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○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osoba fizyczna*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371600" lvl="1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○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jednostka organizacyjna nieposiadająca osobowości prawnej 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371600" lvl="1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○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osoba prawna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która w ramach działalności rolniczej, prowadzonej przez okres </a:t>
            </a:r>
            <a:r>
              <a:rPr lang="en" sz="1200" b="1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co najmniej 12 miesięcy</a:t>
            </a: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prowadzi: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8288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■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gospodarstwo rolne w rozumieniu przepisów o podatku rolnym, położone w ramach zabudowy zagrodowej w rozumieniu przepisów o ochronie gruntów rolnych i leśnych lub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18288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Light"/>
              <a:buChar char="■"/>
            </a:pPr>
            <a:r>
              <a:rPr lang="en" sz="1200" dirty="0">
                <a:solidFill>
                  <a:srgbClr val="09457A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dział specjalny produkcji rolnej</a:t>
            </a:r>
            <a:endParaRPr sz="1200" dirty="0">
              <a:solidFill>
                <a:srgbClr val="09457A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spółdzielnia energetyczna lub jej członek**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9457A"/>
              </a:buClr>
              <a:buSzPts val="1200"/>
              <a:buFont typeface="Lexend Deca Medium"/>
              <a:buChar char="●"/>
            </a:pPr>
            <a:r>
              <a:rPr lang="en" sz="1200" dirty="0">
                <a:solidFill>
                  <a:srgbClr val="09457A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powstająca spółdzielnia energetyczna</a:t>
            </a:r>
            <a:endParaRPr sz="1200" dirty="0">
              <a:solidFill>
                <a:srgbClr val="09457A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9457A"/>
              </a:solidFill>
            </a:endParaRPr>
          </a:p>
        </p:txBody>
      </p:sp>
      <p:sp>
        <p:nvSpPr>
          <p:cNvPr id="299" name="Google Shape;299;p50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sz="12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00" name="Google Shape;30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0"/>
          <p:cNvSpPr txBox="1">
            <a:spLocks noGrp="1"/>
          </p:cNvSpPr>
          <p:nvPr>
            <p:ph type="title" idx="4294967295"/>
          </p:nvPr>
        </p:nvSpPr>
        <p:spPr>
          <a:xfrm>
            <a:off x="720000" y="3817875"/>
            <a:ext cx="7566300" cy="737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457A"/>
                </a:solidFill>
                <a:latin typeface="Barlow"/>
                <a:ea typeface="Barlow"/>
                <a:cs typeface="Barlow"/>
                <a:sym typeface="Barlow"/>
              </a:rPr>
              <a:t>*W przypadku osoby fizycznej, gdy  instalacja OZE będzie służyła prowadzeniu działalności gospodarczej w zakresie wytwarzania energii z odnawialnych źródeł energii, beneficjentem programu może być rolnik z zarejestrowaną daną działalnością. </a:t>
            </a:r>
            <a:endParaRPr sz="1000">
              <a:solidFill>
                <a:srgbClr val="09457A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457A"/>
                </a:solidFill>
                <a:latin typeface="Barlow"/>
                <a:ea typeface="Barlow"/>
                <a:cs typeface="Barlow"/>
                <a:sym typeface="Barlow"/>
              </a:rPr>
              <a:t>**Członek spółdzielni musi być przedsiębiorcą w rozumieniu ustawy z dnia 6 marca 2018 r. Prawo przedsiębiorców </a:t>
            </a:r>
            <a:endParaRPr sz="1000">
              <a:solidFill>
                <a:srgbClr val="09457A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9457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459799D2-D2CD-7B9A-68BE-E2ACBE22A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>
            <a:spLocks noGrp="1"/>
          </p:cNvSpPr>
          <p:nvPr>
            <p:ph type="title" idx="4294967295"/>
          </p:nvPr>
        </p:nvSpPr>
        <p:spPr>
          <a:xfrm>
            <a:off x="720000" y="8619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dirty="0"/>
              <a:t>Spółdzielnia energetyczna</a:t>
            </a:r>
            <a:r>
              <a:rPr lang="en" sz="2600" dirty="0"/>
              <a:t> </a:t>
            </a:r>
            <a:r>
              <a:rPr lang="pl-PL" sz="2600" dirty="0"/>
              <a:t>– ustawa o OZE</a:t>
            </a:r>
            <a:endParaRPr sz="2600" b="0" dirty="0"/>
          </a:p>
        </p:txBody>
      </p:sp>
      <p:sp>
        <p:nvSpPr>
          <p:cNvPr id="299" name="Google Shape;299;p50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00" name="Google Shape;30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2275" y="4720600"/>
            <a:ext cx="927929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147962B-1C9D-3FD9-04ED-689525E0549B}"/>
              </a:ext>
            </a:extLst>
          </p:cNvPr>
          <p:cNvSpPr txBox="1"/>
          <p:nvPr/>
        </p:nvSpPr>
        <p:spPr>
          <a:xfrm>
            <a:off x="645042" y="1761333"/>
            <a:ext cx="7641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wytwarzanie energii elektrycznej lub biogazu lub ciepła w instalacjach OZE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równoważenie zapotrzebowania energii elektrycznej lub biogazu lub ciepła wyłącznie na potrzeby własne spółdzielni energetycznej i jej członków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prowadzenie działalności na obszarze gminy wiejskiej lub miejsko-wiejskiej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cs typeface="Arial"/>
                <a:sym typeface="Lexend Deca Light"/>
              </a:rPr>
              <a:t>liczba członków do 1000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97F2593-55A3-5D2A-0D6F-552F67BA1BD5}"/>
              </a:ext>
            </a:extLst>
          </p:cNvPr>
          <p:cNvSpPr txBox="1"/>
          <p:nvPr/>
        </p:nvSpPr>
        <p:spPr>
          <a:xfrm>
            <a:off x="645042" y="1025818"/>
            <a:ext cx="7566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Spółdzielnia w rozumieniu ustawy Prawo spółdzielcze lub ustawy o spółdzielniach rolników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51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>
            <a:spLocks noGrp="1"/>
          </p:cNvSpPr>
          <p:nvPr>
            <p:ph type="title" idx="4294967295"/>
          </p:nvPr>
        </p:nvSpPr>
        <p:spPr>
          <a:xfrm>
            <a:off x="720000" y="8619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dirty="0"/>
              <a:t>Spółdzielnia energetyczna</a:t>
            </a:r>
            <a:r>
              <a:rPr lang="en" sz="2600" dirty="0"/>
              <a:t> </a:t>
            </a:r>
            <a:r>
              <a:rPr lang="pl-PL" sz="2600" dirty="0"/>
              <a:t>– ustawa o OZE</a:t>
            </a:r>
            <a:endParaRPr sz="2600" b="0" dirty="0"/>
          </a:p>
        </p:txBody>
      </p:sp>
      <p:sp>
        <p:nvSpPr>
          <p:cNvPr id="299" name="Google Shape;299;p50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00" name="Google Shape;30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2275" y="4720600"/>
            <a:ext cx="927929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147962B-1C9D-3FD9-04ED-689525E0549B}"/>
              </a:ext>
            </a:extLst>
          </p:cNvPr>
          <p:cNvSpPr txBox="1"/>
          <p:nvPr/>
        </p:nvSpPr>
        <p:spPr>
          <a:xfrm>
            <a:off x="1928038" y="1392738"/>
            <a:ext cx="50752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pokrycie w ciągu roku nie mniej niż 70% potrzeb własnych (40% jeśli wniosek złożony do 31.12.2025 r.) spółdzielni energetycznej i jej członków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maksymalnie 10 MW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97F2593-55A3-5D2A-0D6F-552F67BA1BD5}"/>
              </a:ext>
            </a:extLst>
          </p:cNvPr>
          <p:cNvSpPr txBox="1"/>
          <p:nvPr/>
        </p:nvSpPr>
        <p:spPr>
          <a:xfrm>
            <a:off x="2009863" y="862785"/>
            <a:ext cx="43056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Wytwarzanie energii elektrycznej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 ł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ączna moc zainstalowana elektryczna: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C2C7C26-419E-2B77-E7FA-081478007372}"/>
              </a:ext>
            </a:extLst>
          </p:cNvPr>
          <p:cNvSpPr txBox="1"/>
          <p:nvPr/>
        </p:nvSpPr>
        <p:spPr>
          <a:xfrm>
            <a:off x="1842977" y="2255745"/>
            <a:ext cx="46033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Wytwarzanie ciepła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 ł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Light"/>
                <a:ea typeface="Lexend Deca Light"/>
                <a:cs typeface="Lexend Deca Light"/>
                <a:sym typeface="Lexend Deca Light"/>
              </a:rPr>
              <a:t>ączna moc osiągalna cieplna maksymalnie 30MW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F775B14-EAD0-8242-CD23-E05FFC7F9BCE}"/>
              </a:ext>
            </a:extLst>
          </p:cNvPr>
          <p:cNvSpPr txBox="1"/>
          <p:nvPr/>
        </p:nvSpPr>
        <p:spPr>
          <a:xfrm>
            <a:off x="1839433" y="3111463"/>
            <a:ext cx="46033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Wytwarzanie biogazu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 roczna wydajność wszystkich instalacji maksymalnie 40 mln m</a:t>
            </a:r>
            <a:r>
              <a:rPr kumimoji="0" lang="pl-PL" sz="1600" b="1" i="0" u="none" strike="noStrike" kern="0" cap="none" spc="0" normalizeH="0" baseline="30000" noProof="0" dirty="0">
                <a:ln>
                  <a:noFill/>
                </a:ln>
                <a:solidFill>
                  <a:srgbClr val="09457A"/>
                </a:solidFill>
                <a:effectLst/>
                <a:uLnTx/>
                <a:uFillTx/>
                <a:latin typeface="Lexend Deca Medium"/>
                <a:ea typeface="Lexend Deca Medium"/>
                <a:cs typeface="Lexend Deca Medium"/>
                <a:sym typeface="Lexend Deca Medium"/>
              </a:rPr>
              <a:t>3</a:t>
            </a:r>
            <a:endParaRPr kumimoji="0" lang="pl-PL" sz="1600" b="1" i="0" u="none" strike="noStrike" kern="0" cap="none" spc="0" normalizeH="0" baseline="30000" noProof="0" dirty="0">
              <a:ln>
                <a:noFill/>
              </a:ln>
              <a:solidFill>
                <a:srgbClr val="09457A"/>
              </a:solidFill>
              <a:effectLst/>
              <a:uLnTx/>
              <a:uFillTx/>
              <a:latin typeface="Lexend Deca Light"/>
              <a:ea typeface="Lexend Deca Light"/>
              <a:cs typeface="Lexend Deca Light"/>
              <a:sym typeface="Lexend Deca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72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>
            <a:spLocks noGrp="1"/>
          </p:cNvSpPr>
          <p:nvPr>
            <p:ph type="title" idx="4294967295"/>
          </p:nvPr>
        </p:nvSpPr>
        <p:spPr>
          <a:xfrm>
            <a:off x="720000" y="1035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Dotacje do 20 mln zł</a:t>
            </a:r>
            <a:endParaRPr sz="2600" b="0"/>
          </a:p>
        </p:txBody>
      </p:sp>
      <p:sp>
        <p:nvSpPr>
          <p:cNvPr id="322" name="Google Shape;322;p52"/>
          <p:cNvSpPr txBox="1">
            <a:spLocks noGrp="1"/>
          </p:cNvSpPr>
          <p:nvPr>
            <p:ph type="title" idx="4294967295"/>
          </p:nvPr>
        </p:nvSpPr>
        <p:spPr>
          <a:xfrm>
            <a:off x="720000" y="1031325"/>
            <a:ext cx="8088600" cy="106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exend Deca Medium"/>
              <a:buChar char="●"/>
            </a:pPr>
            <a:r>
              <a:rPr lang="pl-PL" sz="1200" dirty="0">
                <a:latin typeface="Lexend Deca Medium"/>
                <a:ea typeface="Lexend Deca Medium"/>
                <a:cs typeface="Lexend Deca Medium"/>
                <a:sym typeface="Lexend Deca Medium"/>
              </a:rPr>
              <a:t>e</a:t>
            </a:r>
            <a:r>
              <a:rPr lang="en" sz="1200" dirty="0">
                <a:latin typeface="Lexend Deca Medium"/>
                <a:ea typeface="Lexend Deca Medium"/>
                <a:cs typeface="Lexend Deca Medium"/>
                <a:sym typeface="Lexend Deca Medium"/>
              </a:rPr>
              <a:t>lektrownie wodne</a:t>
            </a:r>
            <a:endParaRPr sz="1200" dirty="0"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exend Deca Medium"/>
              <a:buChar char="●"/>
            </a:pPr>
            <a:r>
              <a:rPr lang="pl-PL" sz="1200" b="1" dirty="0">
                <a:latin typeface="Lexend Deca Medium"/>
                <a:ea typeface="Lexend Deca Medium"/>
                <a:cs typeface="Lexend Deca Medium"/>
                <a:sym typeface="Lexend Deca Medium"/>
              </a:rPr>
              <a:t>i</a:t>
            </a:r>
            <a:r>
              <a:rPr lang="en" sz="1200" b="1" dirty="0">
                <a:latin typeface="Lexend Deca Medium"/>
                <a:ea typeface="Lexend Deca Medium"/>
                <a:cs typeface="Lexend Deca Medium"/>
                <a:sym typeface="Lexend Deca Medium"/>
              </a:rPr>
              <a:t>nstalacje wytwarzania energii z biogazu i/lub biogazu rolniczego w warunkach wysokosprawnej kogeneracji</a:t>
            </a:r>
            <a:endParaRPr sz="1200" b="1" dirty="0"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Lexend Deca Medium"/>
              <a:buChar char="●"/>
            </a:pPr>
            <a:r>
              <a:rPr lang="pl-PL" sz="1200" dirty="0">
                <a:latin typeface="Lexend Deca Medium"/>
                <a:ea typeface="Lexend Deca Medium"/>
                <a:cs typeface="Lexend Deca Medium"/>
                <a:sym typeface="Lexend Deca Medium"/>
              </a:rPr>
              <a:t>m</a:t>
            </a:r>
            <a:r>
              <a:rPr lang="en" sz="1200" dirty="0">
                <a:latin typeface="Lexend Deca Medium"/>
                <a:ea typeface="Lexend Deca Medium"/>
                <a:cs typeface="Lexend Deca Medium"/>
                <a:sym typeface="Lexend Deca Medium"/>
              </a:rPr>
              <a:t>agazyny energii – zintegrowane z instalacją wytwarzania energii z OZE, która jest przedmiotem projektu</a:t>
            </a:r>
            <a:endParaRPr sz="1200" dirty="0"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323" name="Google Shape;323;p52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sz="12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2"/>
          <p:cNvSpPr txBox="1">
            <a:spLocks noGrp="1"/>
          </p:cNvSpPr>
          <p:nvPr>
            <p:ph type="title" idx="4294967295"/>
          </p:nvPr>
        </p:nvSpPr>
        <p:spPr>
          <a:xfrm>
            <a:off x="720000" y="3956750"/>
            <a:ext cx="7566300" cy="5250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*Maksymalny poziom dotacji, może zostać zwiększony o: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-20 punktów procentowych – w przypadku mikroprzedsiębiorcy i małego przedsiębiorcy; 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Barlow"/>
                <a:ea typeface="Barlow"/>
                <a:cs typeface="Barlow"/>
                <a:sym typeface="Barlow"/>
              </a:rPr>
              <a:t>-10 punktów procentowych – w przypadku średniego przedsiębiorcy</a:t>
            </a:r>
            <a:endParaRPr sz="1000">
              <a:latin typeface="Barlow"/>
              <a:ea typeface="Barlow"/>
              <a:cs typeface="Barlow"/>
              <a:sym typeface="Barlow"/>
            </a:endParaRPr>
          </a:p>
        </p:txBody>
      </p:sp>
      <p:graphicFrame>
        <p:nvGraphicFramePr>
          <p:cNvPr id="329" name="Google Shape;329;p52"/>
          <p:cNvGraphicFramePr/>
          <p:nvPr>
            <p:extLst>
              <p:ext uri="{D42A27DB-BD31-4B8C-83A1-F6EECF244321}">
                <p14:modId xmlns:p14="http://schemas.microsoft.com/office/powerpoint/2010/main" val="4265236525"/>
              </p:ext>
            </p:extLst>
          </p:nvPr>
        </p:nvGraphicFramePr>
        <p:xfrm>
          <a:off x="891450" y="2195825"/>
          <a:ext cx="7860825" cy="1645900"/>
        </p:xfrm>
        <a:graphic>
          <a:graphicData uri="http://schemas.openxmlformats.org/drawingml/2006/table">
            <a:tbl>
              <a:tblPr>
                <a:noFill/>
                <a:tableStyleId>{6AE5D36E-8338-4860-9D0F-1E67D9C86F7A}</a:tableStyleId>
              </a:tblPr>
              <a:tblGrid>
                <a:gridCol w="262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0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Rolnicy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dofinansowanie instalacji wytwarzania energii  o mocy powyżej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 kW do 1 MW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 20 mln zł.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Intensywność: do 45% * kosztów kwalifikowanych.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 </a:t>
                      </a:r>
                      <a:endParaRPr sz="800" b="1">
                        <a:solidFill>
                          <a:srgbClr val="F3F3F3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3F3F3"/>
                          </a:solidFill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W przypadku magazynów energii maksymalnym kosztem kwalifikowanym jest 50% kosztów kwalifikowanych źródła energii z OZE, z którym będzie zintegrowany. </a:t>
                      </a:r>
                      <a:endParaRPr sz="800">
                        <a:solidFill>
                          <a:srgbClr val="F3F3F3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Dotacja dla magazynów to 20 % tych kosztów.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( Kk inst.OZE = 100 tys. zł, kk. magazynu 50%*100 tys. zł = 50 tys. zł.  Dotacja magazynu: 20%*50 tys. zł.= 10 tys. zł).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F3F3F3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Spółdzielnie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dofinansowanie instalacji wytwarzania energii o mocy powyżej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 kW do 10 MW</a:t>
                      </a:r>
                      <a:endParaRPr sz="800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112EF5E-31BD-D99F-AA33-E405EAF37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9" name="Google Shape;339;p53"/>
          <p:cNvGraphicFramePr/>
          <p:nvPr>
            <p:extLst>
              <p:ext uri="{D42A27DB-BD31-4B8C-83A1-F6EECF244321}">
                <p14:modId xmlns:p14="http://schemas.microsoft.com/office/powerpoint/2010/main" val="1154733473"/>
              </p:ext>
            </p:extLst>
          </p:nvPr>
        </p:nvGraphicFramePr>
        <p:xfrm>
          <a:off x="900000" y="2459200"/>
          <a:ext cx="7852275" cy="1434830"/>
        </p:xfrm>
        <a:graphic>
          <a:graphicData uri="http://schemas.openxmlformats.org/drawingml/2006/table">
            <a:tbl>
              <a:tblPr>
                <a:noFill/>
                <a:tableStyleId>{6AE5D36E-8338-4860-9D0F-1E67D9C86F7A}</a:tableStyleId>
              </a:tblPr>
              <a:tblGrid>
                <a:gridCol w="261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Rolnicy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dofinansowanie instalacji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fotowoltaicznej lub turbiny wiatrowej</a:t>
                      </a: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o mocy powyżej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50 kW do 1 MW</a:t>
                      </a: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, lub w przypadku elektrowni wodnej lub biogazowni powyżej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 kW do 1 MW</a:t>
                      </a:r>
                      <a:endParaRPr sz="800" b="1" dirty="0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 25 mln zł.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Intensywność: do 100% kosztów kwalifikowanych.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</a:t>
                      </a:r>
                      <a:endParaRPr sz="800" b="1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u="sng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Pożyczka na warunkach preferencyjnych podlega umorzeniu zgodnie z Zasadami udzielania dofinansowania ze środków NFOŚiGW.</a:t>
                      </a:r>
                      <a:endParaRPr sz="800" u="sng">
                        <a:solidFill>
                          <a:srgbClr val="F3F3F3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Spółdzielnie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dofinansowanie instalacji wytwarzania energii o mocy powyżej </a:t>
                      </a:r>
                      <a:r>
                        <a:rPr lang="en" sz="800" b="1" dirty="0">
                          <a:solidFill>
                            <a:srgbClr val="F3F3F3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10 kW do 10 MW</a:t>
                      </a:r>
                      <a:endParaRPr sz="800" b="1"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1216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720000" y="99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Pożyczki</a:t>
            </a:r>
            <a:r>
              <a:rPr lang="pl-PL" sz="2600" dirty="0"/>
              <a:t> do 25 mln zł</a:t>
            </a:r>
            <a:endParaRPr sz="2600" b="0" dirty="0"/>
          </a:p>
        </p:txBody>
      </p:sp>
      <p:sp>
        <p:nvSpPr>
          <p:cNvPr id="341" name="Google Shape;341;p53"/>
          <p:cNvSpPr txBox="1">
            <a:spLocks noGrp="1"/>
          </p:cNvSpPr>
          <p:nvPr>
            <p:ph type="title" idx="4294967295"/>
          </p:nvPr>
        </p:nvSpPr>
        <p:spPr>
          <a:xfrm>
            <a:off x="720000" y="1148316"/>
            <a:ext cx="7566300" cy="966384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-PL" sz="1200" dirty="0"/>
              <a:t>instalacje wiatrowe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-PL" sz="1200" dirty="0"/>
              <a:t>instalacje fotowoltaiczne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-PL" sz="1200" b="1" dirty="0"/>
              <a:t>i</a:t>
            </a:r>
            <a:r>
              <a:rPr lang="en" sz="1200" b="1" dirty="0"/>
              <a:t>nstalacje </a:t>
            </a:r>
            <a:r>
              <a:rPr lang="pl-PL" sz="1200" b="1" dirty="0"/>
              <a:t>wytwarzania energii z biogazu i/lub biogazu rolniczego w warunkach wysokosprawnej kogeneracji</a:t>
            </a:r>
            <a:endParaRPr sz="1200"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-PL" sz="1200" dirty="0"/>
              <a:t>elektrownie wodne</a:t>
            </a:r>
            <a:endParaRPr sz="12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2761E664-78A1-7F21-8179-F4FE2E706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6164100" y="4675250"/>
            <a:ext cx="23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xend Deca ExtraLight"/>
                <a:ea typeface="Lexend Deca ExtraLight"/>
                <a:cs typeface="Lexend Deca ExtraLight"/>
                <a:sym typeface="Lexend Deca ExtraLight"/>
              </a:rPr>
              <a:t>#SiłaPolskiejWsi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 Deca ExtraLight"/>
              <a:ea typeface="Lexend Deca ExtraLight"/>
              <a:cs typeface="Lexend Deca ExtraLight"/>
              <a:sym typeface="Lexend Deca ExtraLight"/>
            </a:endParaRPr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713890"/>
            <a:ext cx="1061630" cy="3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412" y="4666526"/>
            <a:ext cx="1198276" cy="4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925" y="4664030"/>
            <a:ext cx="1306799" cy="4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>
            <a:spLocks noGrp="1"/>
          </p:cNvSpPr>
          <p:nvPr>
            <p:ph type="title" idx="4294967295"/>
          </p:nvPr>
        </p:nvSpPr>
        <p:spPr>
          <a:xfrm>
            <a:off x="720000" y="99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latin typeface="Lexend Deca Medium"/>
              </a:rPr>
              <a:t>Umorzenie pożyczki preferencyjnej</a:t>
            </a:r>
            <a:endParaRPr sz="2600" b="0" dirty="0"/>
          </a:p>
        </p:txBody>
      </p:sp>
      <p:sp>
        <p:nvSpPr>
          <p:cNvPr id="341" name="Google Shape;341;p53"/>
          <p:cNvSpPr txBox="1">
            <a:spLocks noGrp="1"/>
          </p:cNvSpPr>
          <p:nvPr>
            <p:ph type="title" idx="4294967295"/>
          </p:nvPr>
        </p:nvSpPr>
        <p:spPr>
          <a:xfrm>
            <a:off x="720000" y="1148316"/>
            <a:ext cx="7566300" cy="966384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152400" lvl="0" algn="l" rt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pl-PL" sz="1200" dirty="0"/>
              <a:t>- do 10% wypłaconej kwoty pożyczki, lecz nie więcej niż 1 milion złotych;</a:t>
            </a:r>
            <a:br>
              <a:rPr lang="pl-PL" sz="1200" dirty="0"/>
            </a:br>
            <a:r>
              <a:rPr lang="pl-PL" sz="1200" dirty="0"/>
              <a:t>- wykonanie inwestycji i osiągnięcie efektu ekologicznego, w terminach nie późniejszych i w zakresach nie mniejszych niż określonych w dniu zawarcia umowy o dofinansowanie;</a:t>
            </a:r>
            <a:br>
              <a:rPr lang="pl-PL" sz="1200" dirty="0"/>
            </a:br>
            <a:r>
              <a:rPr lang="pl-PL" sz="1200" dirty="0"/>
              <a:t>- wywiązywanie się przez beneficjenta, zgodnie z odrębnymi przepisami, z obowiązku uiszczania opłat i kar stanowiących przychody Narodowego Funduszu oraz z innych zobowiązań wobec Narodowego Funduszu, w okresie 3 lat poprzedzających złożenie wniosku o umorzenie części pożyczki;</a:t>
            </a:r>
            <a:br>
              <a:rPr lang="pl-PL" sz="1200" dirty="0"/>
            </a:br>
            <a:r>
              <a:rPr lang="pl-PL" sz="1200" dirty="0"/>
              <a:t>- złożenie przez beneficjenta wniosku na formularzu obowiązującym w Narodowym Funduszu,  w kwartale poprzedzającym spłatę kwoty stanowiącej różnicę pomiędzy kwotą wypłaconej pożyczki a kwotą potencjalnego umorzenia pożyczki;</a:t>
            </a:r>
            <a:br>
              <a:rPr lang="pl-PL" sz="1200" dirty="0"/>
            </a:br>
            <a:r>
              <a:rPr lang="pl-PL" sz="1200" dirty="0"/>
              <a:t>- potwierdzenie zachowania trwałości inwestycji zgodnie z zawartą z beneficjentem umową pożyczki</a:t>
            </a:r>
            <a:br>
              <a:rPr lang="pl-PL" sz="1200" dirty="0"/>
            </a:br>
            <a:r>
              <a:rPr lang="pl-PL" sz="1200" dirty="0"/>
              <a:t>- w przypadku korzystania przez beneficjenta z dofinansowania ze środków Narodowego Funduszu na tą samą inwestycję w formie pożyczki i dotacji, kwota maksymalnego dopuszczalnego umorzenia podlega zmniejszeniu o kwotę udzielonej dotacji.</a:t>
            </a:r>
            <a:br>
              <a:rPr lang="pl-PL" sz="1200" dirty="0"/>
            </a:br>
            <a:endParaRPr lang="pl-PL" sz="1200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F092737-CFBF-6AA5-AC17-B07D8F671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685" y="4705713"/>
            <a:ext cx="1352177" cy="325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8667021"/>
      </p:ext>
    </p:extLst>
  </p:cSld>
  <p:clrMapOvr>
    <a:masterClrMapping/>
  </p:clrMapOvr>
</p:sld>
</file>

<file path=ppt/theme/theme1.xml><?xml version="1.0" encoding="utf-8"?>
<a:theme xmlns:a="http://schemas.openxmlformats.org/drawingml/2006/main" name="Agribusiness Company Profile by Slidesgo">
  <a:themeElements>
    <a:clrScheme name="Simple Light">
      <a:dk1>
        <a:srgbClr val="3A6346"/>
      </a:dk1>
      <a:lt1>
        <a:srgbClr val="93C5A1"/>
      </a:lt1>
      <a:dk2>
        <a:srgbClr val="FFFFFF"/>
      </a:dk2>
      <a:lt2>
        <a:srgbClr val="0B2707"/>
      </a:lt2>
      <a:accent1>
        <a:srgbClr val="0A4B25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1588</Words>
  <Application>Microsoft Office PowerPoint</Application>
  <PresentationFormat>Pokaz na ekranie (16:9)</PresentationFormat>
  <Paragraphs>148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8" baseType="lpstr">
      <vt:lpstr>Arial</vt:lpstr>
      <vt:lpstr>Barlow</vt:lpstr>
      <vt:lpstr>Barlow Medium</vt:lpstr>
      <vt:lpstr>Calibri</vt:lpstr>
      <vt:lpstr>Courier New</vt:lpstr>
      <vt:lpstr>Darker Grotesque SemiBold</vt:lpstr>
      <vt:lpstr>Lexend Deca</vt:lpstr>
      <vt:lpstr>Lexend Deca ExtraLight</vt:lpstr>
      <vt:lpstr>Lexend Deca Light</vt:lpstr>
      <vt:lpstr>Lexend Deca Medium</vt:lpstr>
      <vt:lpstr>Nunito</vt:lpstr>
      <vt:lpstr>Rajdhani</vt:lpstr>
      <vt:lpstr>Roboto Condensed Light</vt:lpstr>
      <vt:lpstr>Tahoma</vt:lpstr>
      <vt:lpstr>Wingdings</vt:lpstr>
      <vt:lpstr>Agribusiness Company Profile by Slidesgo</vt:lpstr>
      <vt:lpstr>Program „Energia dla wsi”</vt:lpstr>
      <vt:lpstr>1 mld zł na wzrost wykorzystania OZE  w gminach wiejskich i wiejsko-miejskich</vt:lpstr>
      <vt:lpstr>Warunki dofinansowania</vt:lpstr>
      <vt:lpstr>Kto może się ubiegać o dofinansowanie? </vt:lpstr>
      <vt:lpstr>Spółdzielnia energetyczna – ustawa o OZE</vt:lpstr>
      <vt:lpstr>Spółdzielnia energetyczna – ustawa o OZE</vt:lpstr>
      <vt:lpstr>Dotacje do 20 mln zł</vt:lpstr>
      <vt:lpstr>Pożyczki do 25 mln zł</vt:lpstr>
      <vt:lpstr>Umorzenie pożyczki preferencyjnej</vt:lpstr>
      <vt:lpstr>Tworzenie wniosku w Generatorze wniosków o dofinansowanie</vt:lpstr>
      <vt:lpstr>Tworzenie wniosku w Generatorze wniosków o dofinansowanie</vt:lpstr>
      <vt:lpstr>Tworzenie wniosku w Generatorze wniosków o dofinansowanie</vt:lpstr>
      <vt:lpstr>Tworzenie wniosku w Generatorze wniosków o dofinansowanie</vt:lpstr>
      <vt:lpstr>Tworzenie wniosku w GWD - Załączniki</vt:lpstr>
      <vt:lpstr>Tworzenie wniosku w Generatorze wniosków o dofinansowanie</vt:lpstr>
      <vt:lpstr>Tworzenie wniosku w GWD - Załączniki</vt:lpstr>
      <vt:lpstr>Dopuszczalny poziom pomocy publicznej</vt:lpstr>
      <vt:lpstr>Dopuszczalny poziom pomocy publicznej</vt:lpstr>
      <vt:lpstr>Redukcja CO2</vt:lpstr>
      <vt:lpstr>Redukcja CO2</vt:lpstr>
      <vt:lpstr>Redukcja CO2</vt:lpstr>
      <vt:lpstr>Dziękuję za uwagę  energiadlawsi@nfosigw.gov.pl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„Energia dla wsi”</dc:title>
  <dc:creator>Karwat Agnieszka</dc:creator>
  <cp:lastModifiedBy>Agnieszka Karwat</cp:lastModifiedBy>
  <cp:revision>26</cp:revision>
  <dcterms:modified xsi:type="dcterms:W3CDTF">2023-12-12T05:34:34Z</dcterms:modified>
</cp:coreProperties>
</file>