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notesMasterIdLst>
    <p:notesMasterId r:id="rId45"/>
  </p:notesMasterIdLst>
  <p:handoutMasterIdLst>
    <p:handoutMasterId r:id="rId46"/>
  </p:handoutMasterIdLst>
  <p:sldIdLst>
    <p:sldId id="256" r:id="rId2"/>
    <p:sldId id="475" r:id="rId3"/>
    <p:sldId id="476" r:id="rId4"/>
    <p:sldId id="477" r:id="rId5"/>
    <p:sldId id="478" r:id="rId6"/>
    <p:sldId id="479" r:id="rId7"/>
    <p:sldId id="481" r:id="rId8"/>
    <p:sldId id="482" r:id="rId9"/>
    <p:sldId id="483" r:id="rId10"/>
    <p:sldId id="493" r:id="rId11"/>
    <p:sldId id="484" r:id="rId12"/>
    <p:sldId id="485" r:id="rId13"/>
    <p:sldId id="486" r:id="rId14"/>
    <p:sldId id="487" r:id="rId15"/>
    <p:sldId id="488" r:id="rId16"/>
    <p:sldId id="489" r:id="rId17"/>
    <p:sldId id="490" r:id="rId18"/>
    <p:sldId id="491" r:id="rId19"/>
    <p:sldId id="494" r:id="rId20"/>
    <p:sldId id="492" r:id="rId21"/>
    <p:sldId id="495" r:id="rId22"/>
    <p:sldId id="496" r:id="rId23"/>
    <p:sldId id="516" r:id="rId24"/>
    <p:sldId id="497" r:id="rId25"/>
    <p:sldId id="498" r:id="rId26"/>
    <p:sldId id="499" r:id="rId27"/>
    <p:sldId id="500" r:id="rId28"/>
    <p:sldId id="501" r:id="rId29"/>
    <p:sldId id="502" r:id="rId30"/>
    <p:sldId id="503" r:id="rId31"/>
    <p:sldId id="302" r:id="rId32"/>
    <p:sldId id="506" r:id="rId33"/>
    <p:sldId id="508" r:id="rId34"/>
    <p:sldId id="509" r:id="rId35"/>
    <p:sldId id="505" r:id="rId36"/>
    <p:sldId id="504" r:id="rId37"/>
    <p:sldId id="507" r:id="rId38"/>
    <p:sldId id="512" r:id="rId39"/>
    <p:sldId id="510" r:id="rId40"/>
    <p:sldId id="513" r:id="rId41"/>
    <p:sldId id="511" r:id="rId42"/>
    <p:sldId id="326" r:id="rId43"/>
    <p:sldId id="474" r:id="rId44"/>
  </p:sldIdLst>
  <p:sldSz cx="12192000" cy="6858000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ylwia Zalewska-Moroń" initials="SZ" lastIdx="1" clrIdx="0">
    <p:extLst>
      <p:ext uri="{19B8F6BF-5375-455C-9EA6-DF929625EA0E}">
        <p15:presenceInfo xmlns:p15="http://schemas.microsoft.com/office/powerpoint/2012/main" userId="S-1-5-21-537173293-2810907376-676328394-147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428" autoAdjust="0"/>
    <p:restoredTop sz="94660"/>
  </p:normalViewPr>
  <p:slideViewPr>
    <p:cSldViewPr snapToGrid="0">
      <p:cViewPr varScale="1">
        <p:scale>
          <a:sx n="79" d="100"/>
          <a:sy n="79" d="100"/>
        </p:scale>
        <p:origin x="60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commentAuthors" Target="commentAuthors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handoutMaster" Target="handoutMasters/handout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quarter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B23E75-16BA-43A3-BB4C-724DE5347DB1}" type="datetimeFigureOut">
              <a:rPr lang="pl-PL" smtClean="0"/>
              <a:t>02.04.2025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2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3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7A1BB2-0767-46D2-A48D-4A0A2BE7450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370000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21EEAC-DA74-4D95-9B4E-AF34C0CD7B6C}" type="datetimeFigureOut">
              <a:rPr lang="pl-PL" smtClean="0"/>
              <a:t>02.04.2025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2AD7A5-CF32-4A26-9AAA-D27430128A0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251216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01908-7570-4239-B1A9-AE97F0A05EAF}" type="datetimeFigureOut">
              <a:rPr lang="pl-PL" smtClean="0"/>
              <a:t>02.04.2025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6E0D7-632E-400E-9281-91B94B58473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803452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01908-7570-4239-B1A9-AE97F0A05EAF}" type="datetimeFigureOut">
              <a:rPr lang="pl-PL" smtClean="0"/>
              <a:t>02.04.2025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6E0D7-632E-400E-9281-91B94B58473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878966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01908-7570-4239-B1A9-AE97F0A05EAF}" type="datetimeFigureOut">
              <a:rPr lang="pl-PL" smtClean="0"/>
              <a:t>02.04.2025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6E0D7-632E-400E-9281-91B94B58473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310164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01908-7570-4239-B1A9-AE97F0A05EAF}" type="datetimeFigureOut">
              <a:rPr lang="pl-PL" smtClean="0"/>
              <a:t>02.04.2025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6E0D7-632E-400E-9281-91B94B58473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751849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01908-7570-4239-B1A9-AE97F0A05EAF}" type="datetimeFigureOut">
              <a:rPr lang="pl-PL" smtClean="0"/>
              <a:t>02.04.2025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6E0D7-632E-400E-9281-91B94B58473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398284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01908-7570-4239-B1A9-AE97F0A05EAF}" type="datetimeFigureOut">
              <a:rPr lang="pl-PL" smtClean="0"/>
              <a:t>02.04.2025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6E0D7-632E-400E-9281-91B94B58473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257156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01908-7570-4239-B1A9-AE97F0A05EAF}" type="datetimeFigureOut">
              <a:rPr lang="pl-PL" smtClean="0"/>
              <a:t>02.04.2025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6E0D7-632E-400E-9281-91B94B58473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181501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01908-7570-4239-B1A9-AE97F0A05EAF}" type="datetimeFigureOut">
              <a:rPr lang="pl-PL" smtClean="0"/>
              <a:t>02.04.2025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6E0D7-632E-400E-9281-91B94B58473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194511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01908-7570-4239-B1A9-AE97F0A05EAF}" type="datetimeFigureOut">
              <a:rPr lang="pl-PL" smtClean="0"/>
              <a:t>02.04.2025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6E0D7-632E-400E-9281-91B94B58473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740620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01908-7570-4239-B1A9-AE97F0A05EAF}" type="datetimeFigureOut">
              <a:rPr lang="pl-PL" smtClean="0"/>
              <a:t>02.04.2025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6E0D7-632E-400E-9281-91B94B58473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857859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01908-7570-4239-B1A9-AE97F0A05EAF}" type="datetimeFigureOut">
              <a:rPr lang="pl-PL" smtClean="0"/>
              <a:t>02.04.2025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6E0D7-632E-400E-9281-91B94B584739}" type="slidenum">
              <a:rPr lang="pl-PL" smtClean="0"/>
              <a:t>‹#›</a:t>
            </a:fld>
            <a:endParaRPr lang="pl-PL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844574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01908-7570-4239-B1A9-AE97F0A05EAF}" type="datetimeFigureOut">
              <a:rPr lang="pl-PL" smtClean="0"/>
              <a:t>02.04.2025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6E0D7-632E-400E-9281-91B94B58473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402584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 cyta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01908-7570-4239-B1A9-AE97F0A05EAF}" type="datetimeFigureOut">
              <a:rPr lang="pl-PL" smtClean="0"/>
              <a:t>02.04.2025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6E0D7-632E-400E-9281-91B94B584739}" type="slidenum">
              <a:rPr lang="pl-PL" smtClean="0"/>
              <a:t>‹#›</a:t>
            </a:fld>
            <a:endParaRPr lang="pl-PL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831127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wda lub fał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01908-7570-4239-B1A9-AE97F0A05EAF}" type="datetimeFigureOut">
              <a:rPr lang="pl-PL" smtClean="0"/>
              <a:t>02.04.2025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6E0D7-632E-400E-9281-91B94B58473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741933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01908-7570-4239-B1A9-AE97F0A05EAF}" type="datetimeFigureOut">
              <a:rPr lang="pl-PL" smtClean="0"/>
              <a:t>02.04.2025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6E0D7-632E-400E-9281-91B94B58473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474229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01908-7570-4239-B1A9-AE97F0A05EAF}" type="datetimeFigureOut">
              <a:rPr lang="pl-PL" smtClean="0"/>
              <a:t>02.04.2025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6E0D7-632E-400E-9281-91B94B58473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180631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854473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C01908-7570-4239-B1A9-AE97F0A05EAF}" type="datetimeFigureOut">
              <a:rPr lang="pl-PL" smtClean="0"/>
              <a:t>02.04.2025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FCC6E0D7-632E-400E-9281-91B94B58473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641071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  <p:sldLayoutId id="214748370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C8B47DA-3804-4DD4-AB54-EEDD1772EB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0433" y="2083308"/>
            <a:ext cx="9203377" cy="1250302"/>
          </a:xfrm>
        </p:spPr>
        <p:txBody>
          <a:bodyPr/>
          <a:lstStyle/>
          <a:p>
            <a:pPr algn="ctr"/>
            <a:br>
              <a:rPr lang="pl-PL" sz="2800" dirty="0"/>
            </a:br>
            <a:br>
              <a:rPr lang="pl-PL" sz="2800" dirty="0"/>
            </a:br>
            <a:r>
              <a:rPr lang="pl-PL" sz="6000" b="1" dirty="0"/>
              <a:t>PRYSZCZYCA - FMD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D8987434-B371-49C5-AB00-37E00C1BDE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17062" y="6309551"/>
            <a:ext cx="7766936" cy="435634"/>
          </a:xfrm>
        </p:spPr>
        <p:txBody>
          <a:bodyPr>
            <a:normAutofit/>
          </a:bodyPr>
          <a:lstStyle/>
          <a:p>
            <a:pPr algn="ctr"/>
            <a:r>
              <a:rPr lang="pl-P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Wojewódzki Inspektorat Weterynarii z/s w Siedlcach, 03.04.2025 r.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A2F3FE64-F333-81F2-9994-424BC111D3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49383" y="0"/>
            <a:ext cx="1342617" cy="1221478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E2A37CE3-7E3D-267B-14D0-C7A78E0A24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44667" y="0"/>
            <a:ext cx="1347333" cy="1219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15516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9FA4A1A-B591-2C44-215F-CC6C3345F9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z="3600" b="1" dirty="0"/>
              <a:t>KOGO DOTYCZY????</a:t>
            </a:r>
            <a:br>
              <a:rPr lang="pl-PL" sz="3600" b="1" dirty="0"/>
            </a:b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2454E54-AF51-7507-F1D5-FD914B9B0E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1702341"/>
            <a:ext cx="8904411" cy="4339022"/>
          </a:xfrm>
        </p:spPr>
        <p:txBody>
          <a:bodyPr/>
          <a:lstStyle/>
          <a:p>
            <a:pPr marL="0" indent="0">
              <a:buNone/>
            </a:pPr>
            <a:endParaRPr lang="pl-PL" sz="2400" b="1" dirty="0"/>
          </a:p>
          <a:p>
            <a:pPr marL="0" indent="0">
              <a:buNone/>
            </a:pPr>
            <a:r>
              <a:rPr lang="pl-PL" sz="2400" b="1" dirty="0"/>
              <a:t>Parzystokopytne !!! </a:t>
            </a:r>
            <a:r>
              <a:rPr lang="pl-PL" dirty="0"/>
              <a:t>w tym zwierzęta domowe:</a:t>
            </a:r>
          </a:p>
          <a:p>
            <a:r>
              <a:rPr lang="pl-PL" dirty="0"/>
              <a:t>bydło &gt; owce &gt; kozy &gt; świnie</a:t>
            </a:r>
          </a:p>
          <a:p>
            <a:pPr marL="0" indent="0">
              <a:buNone/>
            </a:pPr>
            <a:r>
              <a:rPr lang="pl-PL" b="1" dirty="0"/>
              <a:t>Zwierzęta wolno żyjące</a:t>
            </a:r>
          </a:p>
          <a:p>
            <a:r>
              <a:rPr lang="pl-PL" dirty="0"/>
              <a:t>bizony &gt; bawoły &gt; żubry &gt; jelenie &gt; łosie</a:t>
            </a:r>
          </a:p>
          <a:p>
            <a:r>
              <a:rPr lang="pl-PL" dirty="0"/>
              <a:t>antylopy</a:t>
            </a:r>
          </a:p>
          <a:p>
            <a:r>
              <a:rPr lang="pl-PL" dirty="0"/>
              <a:t>wielbłądy &gt; słonie &gt; żyrafy &gt; renifery lamy &gt; alpaki &gt; gazele &gt; guźce</a:t>
            </a:r>
          </a:p>
          <a:p>
            <a:r>
              <a:rPr lang="pl-PL" dirty="0"/>
              <a:t>kangury &gt; niedźwiedzie &gt; kapibary</a:t>
            </a:r>
          </a:p>
          <a:p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BBC4AC5D-34A9-1A8B-0F95-C3013F5026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44667" y="0"/>
            <a:ext cx="1347333" cy="1219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2422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E3A31CD-33AD-2675-1C39-EE5B78E5FA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pl-PL" dirty="0"/>
          </a:p>
          <a:p>
            <a:pPr marL="0" indent="0" algn="ctr">
              <a:buNone/>
            </a:pPr>
            <a:endParaRPr lang="pl-PL" dirty="0"/>
          </a:p>
          <a:p>
            <a:pPr marL="0" indent="0" algn="ctr">
              <a:buNone/>
            </a:pPr>
            <a:r>
              <a:rPr lang="pl-PL" sz="4000" b="1" dirty="0"/>
              <a:t>człowiek - przebieg łagodny</a:t>
            </a:r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CE01C83B-E712-F5BF-4F67-7ECF89A70D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49383" y="0"/>
            <a:ext cx="1342617" cy="1221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31048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13D5C98-7570-67D7-3826-FE8793286E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pl-PL" sz="3600" b="1" dirty="0"/>
          </a:p>
          <a:p>
            <a:pPr marL="0" indent="0" algn="ctr">
              <a:buNone/>
            </a:pPr>
            <a:r>
              <a:rPr lang="pl-PL" sz="3600" b="1" dirty="0"/>
              <a:t>ŹRÓDŁA I DROGI ZAKAŻENIA</a:t>
            </a:r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9A526609-E4F3-7BEF-259A-159ABD301A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49383" y="0"/>
            <a:ext cx="1342617" cy="1221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61457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7004DBD-AB70-0362-F8A8-3D8F498DE7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z="3600" b="1" dirty="0"/>
              <a:t>ŹRÓDŁA I DROGI ZAKAŻENIA</a:t>
            </a:r>
            <a:br>
              <a:rPr lang="pl-PL" sz="3600" b="1" dirty="0"/>
            </a:b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6E903C5-3074-04FF-4895-4E110EE066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pl-PL" sz="2000" dirty="0"/>
              <a:t>Chore zwierzęta wydalają do środowiska wirusy, w tych wydzielinach wirus jest obecny </a:t>
            </a:r>
            <a:r>
              <a:rPr lang="pl-PL" sz="2000" dirty="0">
                <a:solidFill>
                  <a:srgbClr val="FF0000"/>
                </a:solidFill>
              </a:rPr>
              <a:t>co najmniej kilkanaście godzin </a:t>
            </a:r>
            <a:r>
              <a:rPr lang="pl-PL" sz="2000" dirty="0"/>
              <a:t>przed pojawieniem się pęcherzy, osiągając maksymalne stężenie w okresie uogólnionych objawów chorobowych</a:t>
            </a:r>
          </a:p>
          <a:p>
            <a:pPr algn="just"/>
            <a:endParaRPr lang="pl-PL" sz="2000" dirty="0"/>
          </a:p>
          <a:p>
            <a:pPr algn="just"/>
            <a:r>
              <a:rPr lang="pl-PL" sz="2000" dirty="0"/>
              <a:t>pracownicy ferm, hodowcy, lekarze wet., pracownicy DDD, kierowcy, w tym biernie (ubranie, obuwie, skóra, włosy) lub czynnie</a:t>
            </a:r>
          </a:p>
          <a:p>
            <a:endParaRPr lang="pl-PL" sz="2000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D9808D8E-0578-9446-3C84-6C58D98429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49383" y="0"/>
            <a:ext cx="1342617" cy="1221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76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440DFE-BCAE-71B8-C579-686CF1B884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4E75048-FE6D-0ED3-855B-93FC7FC849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z="3600" b="1" dirty="0"/>
              <a:t>ŹRÓDŁA I DROGI ZAKAŻENIA</a:t>
            </a:r>
            <a:br>
              <a:rPr lang="pl-PL" sz="3600" b="1" dirty="0"/>
            </a:b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6A28927-4B96-3588-D671-702D8C7F8C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527243"/>
            <a:ext cx="8596668" cy="500974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l-PL" sz="2000" b="1" dirty="0"/>
              <a:t>Droga powietrzna – wiatr</a:t>
            </a:r>
          </a:p>
          <a:p>
            <a:pPr algn="just"/>
            <a:r>
              <a:rPr lang="pl-PL" sz="2000" dirty="0"/>
              <a:t>kierunek i prędkość wiatru</a:t>
            </a:r>
          </a:p>
          <a:p>
            <a:pPr algn="just"/>
            <a:r>
              <a:rPr lang="pl-PL" sz="2000" dirty="0"/>
              <a:t>temperatura „-”</a:t>
            </a:r>
          </a:p>
          <a:p>
            <a:pPr algn="just"/>
            <a:r>
              <a:rPr lang="pl-PL" sz="2000" dirty="0"/>
              <a:t>wilgotność</a:t>
            </a:r>
          </a:p>
          <a:p>
            <a:pPr algn="just"/>
            <a:r>
              <a:rPr lang="pl-PL" sz="2000" dirty="0"/>
              <a:t>światło słoneczne (pora dnia)</a:t>
            </a:r>
          </a:p>
          <a:p>
            <a:pPr algn="just"/>
            <a:r>
              <a:rPr lang="pl-PL" sz="2000" dirty="0"/>
              <a:t>naturalne przeszkody (góry, zalesienie)</a:t>
            </a:r>
          </a:p>
          <a:p>
            <a:pPr algn="just"/>
            <a:r>
              <a:rPr lang="pl-PL" sz="2000" dirty="0"/>
              <a:t>najlepsze warunki o świcie, zmierzchu i nocą</a:t>
            </a:r>
          </a:p>
          <a:p>
            <a:pPr algn="just"/>
            <a:r>
              <a:rPr lang="pl-PL" sz="2000" dirty="0"/>
              <a:t>zagęszczenie ferm (zwierząt) w regionie (okręgi)</a:t>
            </a:r>
          </a:p>
          <a:p>
            <a:pPr algn="just"/>
            <a:r>
              <a:rPr lang="pl-PL" sz="2000" dirty="0"/>
              <a:t>bydło najbardziej zagrożone (owce 1/4; świnie 1/12)</a:t>
            </a:r>
          </a:p>
          <a:p>
            <a:pPr marL="0" indent="0" algn="just">
              <a:buNone/>
            </a:pPr>
            <a:r>
              <a:rPr lang="pl-PL" sz="1100" dirty="0"/>
              <a:t>-</a:t>
            </a:r>
            <a:r>
              <a:rPr lang="pl-PL" sz="1100" dirty="0" err="1"/>
              <a:t>Hurst</a:t>
            </a:r>
            <a:r>
              <a:rPr lang="pl-PL" sz="1100" dirty="0"/>
              <a:t> G.W.: </a:t>
            </a:r>
            <a:r>
              <a:rPr lang="pl-PL" sz="1100" dirty="0" err="1"/>
              <a:t>Foot</a:t>
            </a:r>
            <a:r>
              <a:rPr lang="pl-PL" sz="1100" dirty="0"/>
              <a:t>-and-</a:t>
            </a:r>
            <a:r>
              <a:rPr lang="pl-PL" sz="1100" dirty="0" err="1"/>
              <a:t>Mouth</a:t>
            </a:r>
            <a:r>
              <a:rPr lang="pl-PL" sz="1100" dirty="0"/>
              <a:t>-</a:t>
            </a:r>
            <a:r>
              <a:rPr lang="pl-PL" sz="1100" dirty="0" err="1"/>
              <a:t>Disease</a:t>
            </a:r>
            <a:r>
              <a:rPr lang="pl-PL" sz="1100" dirty="0"/>
              <a:t>. Th e </a:t>
            </a:r>
            <a:r>
              <a:rPr lang="pl-PL" sz="1100" dirty="0" err="1"/>
              <a:t>possibiIity</a:t>
            </a:r>
            <a:r>
              <a:rPr lang="pl-PL" sz="1100" dirty="0"/>
              <a:t> of Continental </a:t>
            </a:r>
            <a:r>
              <a:rPr lang="pl-PL" sz="1100" dirty="0" err="1"/>
              <a:t>sources</a:t>
            </a:r>
            <a:r>
              <a:rPr lang="pl-PL" sz="1100" dirty="0"/>
              <a:t> of the </a:t>
            </a:r>
            <a:r>
              <a:rPr lang="pl-PL" sz="1100" dirty="0" err="1"/>
              <a:t>virus</a:t>
            </a:r>
            <a:r>
              <a:rPr lang="pl-PL" sz="1100" dirty="0"/>
              <a:t> in England in </a:t>
            </a:r>
            <a:r>
              <a:rPr lang="pl-PL" sz="1100" dirty="0" err="1"/>
              <a:t>epidemicsof</a:t>
            </a:r>
            <a:r>
              <a:rPr lang="pl-PL" sz="1100" dirty="0"/>
              <a:t> </a:t>
            </a:r>
            <a:r>
              <a:rPr lang="pl-PL" sz="1100" dirty="0" err="1"/>
              <a:t>October</a:t>
            </a:r>
            <a:r>
              <a:rPr lang="pl-PL" sz="1100" dirty="0"/>
              <a:t> 1967 and </a:t>
            </a:r>
            <a:r>
              <a:rPr lang="pl-PL" sz="1100" dirty="0" err="1"/>
              <a:t>several</a:t>
            </a:r>
            <a:r>
              <a:rPr lang="pl-PL" sz="1100" dirty="0"/>
              <a:t> </a:t>
            </a:r>
            <a:r>
              <a:rPr lang="pl-PL" sz="1100" dirty="0" err="1"/>
              <a:t>other</a:t>
            </a:r>
            <a:r>
              <a:rPr lang="pl-PL" sz="1100" dirty="0"/>
              <a:t> </a:t>
            </a:r>
            <a:r>
              <a:rPr lang="pl-PL" sz="1100" dirty="0" err="1"/>
              <a:t>years</a:t>
            </a:r>
            <a:r>
              <a:rPr lang="pl-PL" sz="1100" dirty="0"/>
              <a:t>. Vet. Rec. 1968,94, 610-614.19. - Henderson R.: </a:t>
            </a:r>
            <a:r>
              <a:rPr lang="pl-PL" sz="1100" dirty="0" err="1"/>
              <a:t>Spread</a:t>
            </a:r>
            <a:r>
              <a:rPr lang="pl-PL" sz="1100" dirty="0"/>
              <a:t> of </a:t>
            </a:r>
            <a:r>
              <a:rPr lang="pl-PL" sz="1100" dirty="0" err="1"/>
              <a:t>foot</a:t>
            </a:r>
            <a:r>
              <a:rPr lang="pl-PL" sz="1100" dirty="0"/>
              <a:t> </a:t>
            </a:r>
            <a:r>
              <a:rPr lang="pl-PL" sz="1100" dirty="0" err="1"/>
              <a:t>andmouth</a:t>
            </a:r>
            <a:r>
              <a:rPr lang="pl-PL" sz="1100" dirty="0"/>
              <a:t> </a:t>
            </a:r>
            <a:r>
              <a:rPr lang="pl-PL" sz="1100" dirty="0" err="1"/>
              <a:t>disease</a:t>
            </a:r>
            <a:r>
              <a:rPr lang="pl-PL" sz="1100" dirty="0"/>
              <a:t>. </a:t>
            </a:r>
            <a:r>
              <a:rPr lang="pl-PL" sz="1100" dirty="0" err="1"/>
              <a:t>TheLancet</a:t>
            </a:r>
            <a:r>
              <a:rPr lang="pl-PL" sz="1100" dirty="0"/>
              <a:t>, Sept. 27^1969, 690.</a:t>
            </a:r>
          </a:p>
          <a:p>
            <a:pPr marL="0" indent="0" algn="just">
              <a:buNone/>
            </a:pPr>
            <a:r>
              <a:rPr lang="pl-PL" sz="1100" dirty="0"/>
              <a:t>- </a:t>
            </a:r>
            <a:r>
              <a:rPr lang="pl-PL" sz="1100" dirty="0" err="1"/>
              <a:t>Daggupaty</a:t>
            </a:r>
            <a:r>
              <a:rPr lang="pl-PL" sz="1100" dirty="0"/>
              <a:t> S.M., </a:t>
            </a:r>
            <a:r>
              <a:rPr lang="pl-PL" sz="1100" dirty="0" err="1"/>
              <a:t>Sellers</a:t>
            </a:r>
            <a:r>
              <a:rPr lang="pl-PL" sz="1100" dirty="0"/>
              <a:t> R.F.: </a:t>
            </a:r>
            <a:r>
              <a:rPr lang="pl-PL" sz="1100" dirty="0" err="1"/>
              <a:t>Airborne</a:t>
            </a:r>
            <a:r>
              <a:rPr lang="pl-PL" sz="1100" dirty="0"/>
              <a:t> </a:t>
            </a:r>
            <a:r>
              <a:rPr lang="pl-PL" sz="1100" dirty="0" err="1"/>
              <a:t>spread</a:t>
            </a:r>
            <a:r>
              <a:rPr lang="pl-PL" sz="1100" dirty="0"/>
              <a:t> of </a:t>
            </a:r>
            <a:r>
              <a:rPr lang="pl-PL" sz="1100" dirty="0" err="1"/>
              <a:t>foot</a:t>
            </a:r>
            <a:r>
              <a:rPr lang="pl-PL" sz="1100" dirty="0"/>
              <a:t>-and </a:t>
            </a:r>
            <a:r>
              <a:rPr lang="pl-PL" sz="1100" dirty="0" err="1"/>
              <a:t>mouthdisease</a:t>
            </a:r>
            <a:r>
              <a:rPr lang="pl-PL" sz="1100" dirty="0"/>
              <a:t> in Saskatchewan Canada, 1951-1952. </a:t>
            </a:r>
            <a:r>
              <a:rPr lang="pl-PL" sz="1100" dirty="0" err="1"/>
              <a:t>Can</a:t>
            </a:r>
            <a:r>
              <a:rPr lang="pl-PL" sz="1100" dirty="0"/>
              <a:t>. J. Vet. Res. 1990, 54, 465-468.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3AB751D2-FD97-9E65-05DD-89F5CA58B0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49383" y="0"/>
            <a:ext cx="1342617" cy="1221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7663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199803-1792-04CC-DA8D-C073B72CCF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32A105D-87AF-7B32-DD9B-77CEC0EEF4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pl-PL" sz="3600" b="1" dirty="0"/>
          </a:p>
          <a:p>
            <a:pPr marL="0" indent="0" algn="ctr">
              <a:buNone/>
            </a:pPr>
            <a:r>
              <a:rPr lang="pl-PL" sz="3600" b="1" dirty="0"/>
              <a:t>PATOGENEZA</a:t>
            </a:r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079E1637-D427-B84E-1F76-0081D801F0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49383" y="0"/>
            <a:ext cx="1342617" cy="1221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26381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FC10DF3-E6B5-7E46-CC16-6A2B337308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z="3600" b="1" dirty="0"/>
              <a:t>PATOGENEZA</a:t>
            </a:r>
            <a:br>
              <a:rPr lang="pl-PL" sz="3600" b="1" dirty="0"/>
            </a:b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6DF9630-23DC-714E-CCE3-9162B308A6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l-PL" dirty="0"/>
              <a:t>przez błony śluzowe górnych odcinków przewodu pokarmowego i układu oddechowego, spojówki lub nieowłosioną uszkodzoną skórę</a:t>
            </a:r>
          </a:p>
          <a:p>
            <a:pPr algn="just"/>
            <a:r>
              <a:rPr lang="pl-PL" dirty="0"/>
              <a:t>namnaża się w bramie wejścia w warstwie nabłonka i powoduje powstanie pęcherzy</a:t>
            </a:r>
          </a:p>
          <a:p>
            <a:pPr algn="just"/>
            <a:r>
              <a:rPr lang="pl-PL" dirty="0"/>
              <a:t>przedostaje się do chłonki i krwi - wzrasta tempera tura ciała oraz nasilają się objawy ogólne</a:t>
            </a:r>
          </a:p>
          <a:p>
            <a:pPr algn="just"/>
            <a:r>
              <a:rPr lang="pl-PL" dirty="0"/>
              <a:t>z krwią wędruje do innych tkanek nabłonkowych powodując powstanie pęcherzy wtórnych, a temperatura ciała wraca do normy</a:t>
            </a:r>
          </a:p>
          <a:p>
            <a:endParaRPr lang="pl-PL" dirty="0"/>
          </a:p>
          <a:p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9985DFCC-5A91-92F8-1B28-9CB4A9C1F6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49383" y="0"/>
            <a:ext cx="1342617" cy="1221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49613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3852F0-E78A-0F85-E731-44C67D824F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C369483-0057-10E2-7683-1D21F4D415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z="3600" b="1" dirty="0"/>
              <a:t>PATOGENEZA</a:t>
            </a:r>
            <a:br>
              <a:rPr lang="pl-PL" sz="3600" b="1" dirty="0"/>
            </a:b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AA824D9-0F81-3364-F031-AD1878BAB9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l-PL" dirty="0"/>
              <a:t>Okres inkubacji (2-14 dni) </a:t>
            </a:r>
            <a:r>
              <a:rPr lang="pl-PL" dirty="0">
                <a:solidFill>
                  <a:srgbClr val="FF0000"/>
                </a:solidFill>
              </a:rPr>
              <a:t>3-8 dni </a:t>
            </a:r>
            <a:r>
              <a:rPr lang="pl-PL" dirty="0"/>
              <a:t>wyjątkowo do 10-11 dni</a:t>
            </a:r>
          </a:p>
          <a:p>
            <a:pPr marL="0" indent="0" algn="just">
              <a:buNone/>
            </a:pPr>
            <a:endParaRPr lang="pl-PL" dirty="0"/>
          </a:p>
          <a:p>
            <a:pPr marL="0" indent="0" algn="just">
              <a:buNone/>
            </a:pPr>
            <a:r>
              <a:rPr lang="pl-PL" b="1" dirty="0"/>
              <a:t>Zależy to od:</a:t>
            </a:r>
          </a:p>
          <a:p>
            <a:pPr algn="just"/>
            <a:r>
              <a:rPr lang="pl-PL" dirty="0"/>
              <a:t>zjadliwości szczepu</a:t>
            </a:r>
          </a:p>
          <a:p>
            <a:pPr algn="just"/>
            <a:r>
              <a:rPr lang="pl-PL" dirty="0"/>
              <a:t>dawki wirusa</a:t>
            </a:r>
          </a:p>
          <a:p>
            <a:pPr algn="just"/>
            <a:r>
              <a:rPr lang="pl-PL" dirty="0"/>
              <a:t>drogi zakażenia</a:t>
            </a:r>
          </a:p>
          <a:p>
            <a:pPr algn="just"/>
            <a:r>
              <a:rPr lang="pl-PL" dirty="0"/>
              <a:t>gatunkowej wrażliwości zwierząt</a:t>
            </a:r>
          </a:p>
          <a:p>
            <a:endParaRPr lang="pl-PL" dirty="0"/>
          </a:p>
          <a:p>
            <a:endParaRPr lang="pl-PL" dirty="0"/>
          </a:p>
          <a:p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4D3FF275-7BCE-4C93-434E-5583A72E34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49383" y="0"/>
            <a:ext cx="1342617" cy="1221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51984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7F3C42-BC49-083B-3F97-EE3E805EB2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17FBB5A-FF3D-1A4F-BAEC-4A01DA043A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pl-PL" sz="3600" b="1" dirty="0"/>
          </a:p>
          <a:p>
            <a:pPr marL="0" indent="0" algn="ctr">
              <a:buNone/>
            </a:pPr>
            <a:r>
              <a:rPr lang="pl-PL" sz="3600" b="1" dirty="0"/>
              <a:t>OBJAWY</a:t>
            </a:r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565ED468-3FE3-EFDA-EB26-55AD492E9B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49383" y="0"/>
            <a:ext cx="1342617" cy="1221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90474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44ADE8-F723-9901-5E7F-5F67BA61F1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0FD0768-5055-4F3A-8D06-3F28B85484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z="3600" b="1" dirty="0"/>
              <a:t>OBJAWY - bydło</a:t>
            </a:r>
            <a:br>
              <a:rPr lang="pl-PL" sz="3600" b="1" dirty="0"/>
            </a:b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32F315A-4F85-AF2A-4266-2585460392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wzrost temp zwłaszcza u cieląt do 41 stopni</a:t>
            </a:r>
          </a:p>
          <a:p>
            <a:r>
              <a:rPr lang="pl-PL" dirty="0"/>
              <a:t>przyspieszenie tętna</a:t>
            </a:r>
          </a:p>
          <a:p>
            <a:r>
              <a:rPr lang="pl-PL" dirty="0"/>
              <a:t>utrata apetytu</a:t>
            </a:r>
          </a:p>
          <a:p>
            <a:r>
              <a:rPr lang="pl-PL" dirty="0"/>
              <a:t>posmutnienie</a:t>
            </a:r>
          </a:p>
          <a:p>
            <a:r>
              <a:rPr lang="pl-PL" dirty="0"/>
              <a:t>utrata apetytu</a:t>
            </a:r>
          </a:p>
          <a:p>
            <a:r>
              <a:rPr lang="pl-PL" dirty="0"/>
              <a:t>nagły spadek produkcji mleka</a:t>
            </a:r>
          </a:p>
          <a:p>
            <a:endParaRPr lang="pl-PL" dirty="0"/>
          </a:p>
          <a:p>
            <a:endParaRPr lang="pl-PL" dirty="0"/>
          </a:p>
          <a:p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DFEE3BEE-F463-D220-DECD-1E7FBBC3C3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49383" y="0"/>
            <a:ext cx="1342617" cy="1221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19715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2EC8DA-F09F-5F1A-62D6-BA1BC34604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17A2BA2-0DEA-AD0D-1790-A5D571BF13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z="3600" b="1" dirty="0"/>
              <a:t>OBJAWY - bydło</a:t>
            </a:r>
            <a:br>
              <a:rPr lang="pl-PL" sz="3600" b="1" dirty="0"/>
            </a:b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C6B93AE-9711-AA5B-27B7-48654DEC41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pękanie pęcherzy</a:t>
            </a:r>
          </a:p>
          <a:p>
            <a:r>
              <a:rPr lang="pl-PL" dirty="0"/>
              <a:t>nadżerki </a:t>
            </a:r>
          </a:p>
          <a:p>
            <a:r>
              <a:rPr lang="pl-PL" dirty="0"/>
              <a:t>ostrożne przeżuwanie</a:t>
            </a:r>
          </a:p>
          <a:p>
            <a:r>
              <a:rPr lang="pl-PL" dirty="0"/>
              <a:t>niechęć do ruchu - zakażenia bakteryjne (</a:t>
            </a:r>
            <a:r>
              <a:rPr lang="pl-PL" dirty="0" err="1"/>
              <a:t>exungulatio</a:t>
            </a:r>
            <a:r>
              <a:rPr lang="pl-PL" dirty="0"/>
              <a:t>)</a:t>
            </a:r>
          </a:p>
          <a:p>
            <a:r>
              <a:rPr lang="pl-PL" dirty="0"/>
              <a:t>wtórne </a:t>
            </a:r>
            <a:r>
              <a:rPr lang="pl-PL" dirty="0" err="1"/>
              <a:t>mastitis</a:t>
            </a:r>
            <a:endParaRPr lang="pl-PL" dirty="0"/>
          </a:p>
          <a:p>
            <a:r>
              <a:rPr lang="pl-PL" dirty="0"/>
              <a:t>krowy ciężarne - ronienia</a:t>
            </a:r>
          </a:p>
          <a:p>
            <a:r>
              <a:rPr lang="pl-PL" dirty="0"/>
              <a:t>zwierzęta młode - przebieg/ cięższy</a:t>
            </a:r>
          </a:p>
          <a:p>
            <a:endParaRPr lang="pl-PL" dirty="0"/>
          </a:p>
          <a:p>
            <a:endParaRPr lang="pl-PL" dirty="0"/>
          </a:p>
          <a:p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D33BFAFD-FD33-A8E9-0CBE-4435D49B59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49383" y="0"/>
            <a:ext cx="1342617" cy="1221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16452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86D5F5-5E10-3E6C-1AC3-FB5EEC1AA9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4C02AFC-8D1D-210F-D62B-BD507E739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3" y="609600"/>
            <a:ext cx="10237101" cy="1320800"/>
          </a:xfrm>
        </p:spPr>
        <p:txBody>
          <a:bodyPr>
            <a:normAutofit/>
          </a:bodyPr>
          <a:lstStyle/>
          <a:p>
            <a:r>
              <a:rPr lang="pl-PL" sz="3600" b="1" dirty="0"/>
              <a:t>OBJAWY – </a:t>
            </a:r>
            <a:r>
              <a:rPr lang="pl-PL" sz="2300" b="1" dirty="0"/>
              <a:t>zmiany w szparze </a:t>
            </a:r>
            <a:r>
              <a:rPr lang="pl-PL" sz="2300" b="1" dirty="0" err="1"/>
              <a:t>międzyracicowej</a:t>
            </a:r>
            <a:r>
              <a:rPr lang="pl-PL" sz="2300" b="1" dirty="0"/>
              <a:t> i koronce racic</a:t>
            </a:r>
            <a:br>
              <a:rPr lang="pl-PL" sz="3600" b="1" dirty="0"/>
            </a:br>
            <a:endParaRPr lang="pl-PL" dirty="0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53BB363D-ADB8-D116-A465-340859CFFB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327" y="1698017"/>
            <a:ext cx="3725188" cy="3792430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E3D30269-35FD-AA1B-96AE-A69DB993E4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79630" y="1698017"/>
            <a:ext cx="3835036" cy="3819634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7995DF92-8A8E-56A8-7270-8610A831F3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4302" y="1344479"/>
            <a:ext cx="3126181" cy="4526710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622AF8F5-8B8B-A84F-81F9-913789D5DB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49383" y="0"/>
            <a:ext cx="1342617" cy="1221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27698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CF4690-0BD6-9CFD-33E5-1F7F4D6D32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ED1ACF3-4B1A-AB48-3135-80EB428421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9030870" cy="1320800"/>
          </a:xfrm>
        </p:spPr>
        <p:txBody>
          <a:bodyPr>
            <a:normAutofit fontScale="90000"/>
          </a:bodyPr>
          <a:lstStyle/>
          <a:p>
            <a:r>
              <a:rPr lang="pl-PL" sz="3600" b="1" dirty="0"/>
              <a:t>OBJAWY – </a:t>
            </a:r>
            <a:r>
              <a:rPr lang="pl-PL" sz="2600" b="1" dirty="0"/>
              <a:t>pęcherzyki zlokalizowane na błonach śluzowych </a:t>
            </a:r>
            <a:br>
              <a:rPr lang="pl-PL" sz="3600" b="1" dirty="0"/>
            </a:br>
            <a:endParaRPr lang="pl-PL" dirty="0"/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C3BDFA82-1A7A-1067-D2C2-89BBCFA9A0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711" y="1421910"/>
            <a:ext cx="5502301" cy="4014179"/>
          </a:xfrm>
          <a:prstGeom prst="rect">
            <a:avLst/>
          </a:prstGeom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id="{D626D19E-5A3E-17B8-FC4C-5ED2FE9369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15634" y="1514754"/>
            <a:ext cx="5235126" cy="3828492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14D262C6-56BA-607E-F74D-E2A6B966B0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49383" y="0"/>
            <a:ext cx="1342617" cy="1221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99716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843893-61EA-F815-54BF-D7B830F8F9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3C7FDC4-3EF2-F112-88D5-8B4FAD1A8A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z="3600" b="1" dirty="0"/>
              <a:t>OBJAWY – owce, kozy</a:t>
            </a:r>
            <a:br>
              <a:rPr lang="pl-PL" sz="3600" b="1" dirty="0"/>
            </a:b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FCD01E0-C00E-CD2E-45F8-7A86A1F5B3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977227"/>
            <a:ext cx="8596668" cy="3880773"/>
          </a:xfrm>
        </p:spPr>
        <p:txBody>
          <a:bodyPr/>
          <a:lstStyle/>
          <a:p>
            <a:r>
              <a:rPr lang="pl-PL" dirty="0"/>
              <a:t>Objawy są podobne </a:t>
            </a:r>
          </a:p>
          <a:p>
            <a:r>
              <a:rPr lang="pl-PL" dirty="0"/>
              <a:t>Przebieg jest łagodniejszy = &gt;trudniejsze rozpoznanie</a:t>
            </a:r>
          </a:p>
          <a:p>
            <a:r>
              <a:rPr lang="pl-PL" dirty="0"/>
              <a:t>Częściej zmiany na kończynach = </a:t>
            </a:r>
            <a:r>
              <a:rPr lang="pl-PL" dirty="0">
                <a:solidFill>
                  <a:srgbClr val="FF0000"/>
                </a:solidFill>
              </a:rPr>
              <a:t>&gt;częstsza kulawizna</a:t>
            </a:r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0106DC2B-CA12-408E-702B-13C922166A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1357" y="142191"/>
            <a:ext cx="4576966" cy="2999843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AAF5EF22-01D4-778E-C2DE-EE5B35F57D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49383" y="0"/>
            <a:ext cx="1342617" cy="1221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47732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476D86-7AF3-FDE7-66A2-EBF289F1E9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8328859-9227-56B6-0137-60A9EC7334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z="3600" b="1" dirty="0"/>
              <a:t>OBJAWY – owce, kozy</a:t>
            </a:r>
            <a:br>
              <a:rPr lang="pl-PL" sz="3600" b="1" dirty="0"/>
            </a:b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EB6B274-06D3-BAD4-486C-65E0FE2D93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4960" y="1930400"/>
            <a:ext cx="8596668" cy="3880773"/>
          </a:xfrm>
        </p:spPr>
        <p:txBody>
          <a:bodyPr>
            <a:normAutofit/>
          </a:bodyPr>
          <a:lstStyle/>
          <a:p>
            <a:pPr algn="just"/>
            <a:r>
              <a:rPr lang="pl-PL" dirty="0"/>
              <a:t>kulawizny czasami niezauważone, jeśli zakażone zwierzęta przebywają i poruszają się po miękkim podłożu</a:t>
            </a:r>
          </a:p>
          <a:p>
            <a:pPr algn="just"/>
            <a:r>
              <a:rPr lang="pl-PL" dirty="0"/>
              <a:t>pęcherzyki na skórze koronek racic, piętkach i w szparach między racicznych, na tarczy ryjowej</a:t>
            </a:r>
          </a:p>
          <a:p>
            <a:pPr algn="just"/>
            <a:r>
              <a:rPr lang="pl-PL" dirty="0"/>
              <a:t>świnie poruszają się niechętnie, zmuszone do ruchu, kuleją i chodzą opierając się na czubkach racic</a:t>
            </a:r>
          </a:p>
          <a:p>
            <a:pPr marL="0" indent="0" algn="r">
              <a:buNone/>
            </a:pPr>
            <a:endParaRPr lang="pl-PL" sz="1000" dirty="0"/>
          </a:p>
          <a:p>
            <a:pPr marL="0" indent="0" algn="r">
              <a:buNone/>
            </a:pPr>
            <a:endParaRPr lang="pl-PL" sz="1000" dirty="0"/>
          </a:p>
          <a:p>
            <a:pPr marL="0" indent="0" algn="r">
              <a:buNone/>
            </a:pPr>
            <a:endParaRPr lang="pl-PL" sz="1000" dirty="0"/>
          </a:p>
          <a:p>
            <a:pPr marL="0" indent="0" algn="r">
              <a:buNone/>
            </a:pPr>
            <a:endParaRPr lang="pl-PL" sz="1000" dirty="0"/>
          </a:p>
          <a:p>
            <a:pPr marL="0" indent="0" algn="r">
              <a:buNone/>
            </a:pPr>
            <a:endParaRPr lang="pl-PL" sz="1000" dirty="0"/>
          </a:p>
          <a:p>
            <a:pPr marL="0" indent="0" algn="r">
              <a:buNone/>
            </a:pPr>
            <a:r>
              <a:rPr lang="pl-PL" sz="1000" dirty="0"/>
              <a:t>źródło dr Katarzyna Wawrzak GIW</a:t>
            </a:r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404D70F7-2FAF-9CB4-AB97-F9A12D942F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49383" y="0"/>
            <a:ext cx="1342617" cy="1221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19111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58CC89-F1EA-88A8-0483-AFC9E2911E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620C369-BE2B-8959-6B4C-639455020C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z="3600" b="1" dirty="0"/>
              <a:t>FMD </a:t>
            </a:r>
            <a:r>
              <a:rPr lang="pl-PL" sz="2300" b="1" dirty="0"/>
              <a:t>– WŁAŚCIWOŚCI WIRUSA</a:t>
            </a:r>
            <a:br>
              <a:rPr lang="pl-PL" sz="3600" b="1" dirty="0"/>
            </a:b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152BA09-BB08-BAEE-DC3D-5F0A1DD1F4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5777" y="1512109"/>
            <a:ext cx="8596668" cy="4985967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pl-PL" dirty="0">
                <a:solidFill>
                  <a:srgbClr val="FF0000"/>
                </a:solidFill>
              </a:rPr>
              <a:t>Wirus pryszczycy może przetrwać wiele miesięcy w mięsie solonym i peklowanym. </a:t>
            </a:r>
            <a:r>
              <a:rPr lang="pl-PL" dirty="0"/>
              <a:t>Wirus izolowano z:</a:t>
            </a:r>
          </a:p>
          <a:p>
            <a:pPr algn="just"/>
            <a:r>
              <a:rPr lang="pl-PL" dirty="0"/>
              <a:t>z kiełbas - do 56 dni,</a:t>
            </a:r>
          </a:p>
          <a:p>
            <a:pPr algn="just"/>
            <a:r>
              <a:rPr lang="pl-PL" dirty="0"/>
              <a:t>z tłuszczu szynki - do 183 dni,</a:t>
            </a:r>
          </a:p>
          <a:p>
            <a:pPr algn="just"/>
            <a:r>
              <a:rPr lang="pl-PL" dirty="0"/>
              <a:t>z bekonu - do 190 dni,</a:t>
            </a:r>
          </a:p>
          <a:p>
            <a:pPr algn="just"/>
            <a:r>
              <a:rPr lang="pl-PL" dirty="0"/>
              <a:t>z osłonek jelitowych przetworzonych, pochodzących od doświadczalnie zakażonych owiec, przechowywanych przez 14 dni w temperaturze 4oC.</a:t>
            </a:r>
          </a:p>
          <a:p>
            <a:pPr marL="0" indent="0" algn="just">
              <a:buNone/>
            </a:pPr>
            <a:r>
              <a:rPr lang="pl-PL" dirty="0">
                <a:solidFill>
                  <a:srgbClr val="FF0000"/>
                </a:solidFill>
              </a:rPr>
              <a:t>Wirus pryszczycy zachowuje właściwości zakaźne w produktach mlecznych, przechowywanych w niskich temperaturach:</a:t>
            </a:r>
          </a:p>
          <a:p>
            <a:pPr algn="just"/>
            <a:r>
              <a:rPr lang="pl-PL" dirty="0"/>
              <a:t>z w mleku i maśle - od 14 do 45 dni, w chłodni,</a:t>
            </a:r>
          </a:p>
          <a:p>
            <a:pPr algn="just"/>
            <a:r>
              <a:rPr lang="pl-PL" dirty="0"/>
              <a:t>z	w odtłuszczonym mleku w proszku - do 2 lat.</a:t>
            </a:r>
          </a:p>
          <a:p>
            <a:pPr algn="just"/>
            <a:r>
              <a:rPr lang="pl-PL" dirty="0"/>
              <a:t>Pasteryzacja w 72oC przez 15 sekund, a następnie</a:t>
            </a:r>
          </a:p>
          <a:p>
            <a:pPr algn="just"/>
            <a:r>
              <a:rPr lang="pl-PL" dirty="0"/>
              <a:t>natychmiastowe, gwałtowne schłodzenie do temperatury 4,5oC, nie eliminuje całkowicie wirusa pryszczycy z mleka.</a:t>
            </a:r>
            <a:endParaRPr lang="pl-PL" sz="1000" dirty="0"/>
          </a:p>
          <a:p>
            <a:pPr marL="0" indent="0" algn="r">
              <a:buNone/>
            </a:pPr>
            <a:endParaRPr lang="pl-PL" sz="1000" dirty="0"/>
          </a:p>
          <a:p>
            <a:pPr marL="0" indent="0" algn="r">
              <a:buNone/>
            </a:pPr>
            <a:r>
              <a:rPr lang="pl-PL" sz="1000" dirty="0"/>
              <a:t>źródło dr Katarzyna Wawrzak GIW</a:t>
            </a:r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BBF1C86C-D12A-5F6C-42E5-2067258A86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49383" y="0"/>
            <a:ext cx="1342617" cy="1221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85956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B212C2-26DD-45A0-D52A-9E860611A7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979672D-4451-DD04-97C8-AAF7280CED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z="3600" b="1" dirty="0"/>
              <a:t>FMD </a:t>
            </a:r>
            <a:r>
              <a:rPr lang="pl-PL" sz="2300" b="1" dirty="0"/>
              <a:t>– WŁAŚCIWOŚCI WIRUSA</a:t>
            </a:r>
            <a:br>
              <a:rPr lang="pl-PL" sz="3600" b="1" dirty="0"/>
            </a:b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2D9796E-BC1C-0638-ACB9-AC97553DE0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6321" y="3971046"/>
            <a:ext cx="8596668" cy="173692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dirty="0"/>
              <a:t>Ze względów epidemiologicznych </a:t>
            </a:r>
            <a:r>
              <a:rPr lang="pl-PL" b="1" dirty="0">
                <a:solidFill>
                  <a:srgbClr val="FF0000"/>
                </a:solidFill>
              </a:rPr>
              <a:t>ważna</a:t>
            </a:r>
            <a:r>
              <a:rPr lang="pl-PL" dirty="0"/>
              <a:t> jest możliwość przeniesienia </a:t>
            </a:r>
            <a:r>
              <a:rPr lang="pl-PL" b="1" dirty="0">
                <a:solidFill>
                  <a:srgbClr val="FF0000"/>
                </a:solidFill>
              </a:rPr>
              <a:t>w jamie nosowej człowieka </a:t>
            </a:r>
            <a:r>
              <a:rPr lang="pl-PL" dirty="0"/>
              <a:t>wirusa pryszczycy od zakażonych świń na wrażliwe bydło.</a:t>
            </a:r>
          </a:p>
          <a:p>
            <a:pPr marL="0" indent="0">
              <a:buNone/>
            </a:pPr>
            <a:r>
              <a:rPr lang="pl-PL" dirty="0"/>
              <a:t>Wirus może pozostawać </a:t>
            </a:r>
            <a:r>
              <a:rPr lang="pl-PL" b="1" dirty="0">
                <a:solidFill>
                  <a:srgbClr val="FF0000"/>
                </a:solidFill>
              </a:rPr>
              <a:t>aktywny</a:t>
            </a:r>
            <a:r>
              <a:rPr lang="pl-PL" dirty="0"/>
              <a:t> na śluzówce nosa przez </a:t>
            </a:r>
            <a:r>
              <a:rPr lang="pl-PL" b="1" dirty="0">
                <a:solidFill>
                  <a:srgbClr val="FF0000"/>
                </a:solidFill>
              </a:rPr>
              <a:t>ponad 24 godziny </a:t>
            </a:r>
            <a:r>
              <a:rPr lang="pl-PL" dirty="0"/>
              <a:t>(bez objawów i swoistej odpowiedzi immunologicznej).</a:t>
            </a:r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E4B7B3D8-2066-6BA4-0D35-8164CCFBBC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1211" y="219477"/>
            <a:ext cx="4410482" cy="3691042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59B1BF57-81FB-A1A6-A7EC-548ADA305A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49383" y="0"/>
            <a:ext cx="1342617" cy="1221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1375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DA32FA-AD3B-A22D-6A1F-CA68155ECB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018EAB0-5DB4-2891-FE96-3E0AACDDD9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pl-PL" sz="3600" b="1" dirty="0"/>
          </a:p>
          <a:p>
            <a:pPr marL="0" indent="0" algn="ctr">
              <a:buNone/>
            </a:pPr>
            <a:r>
              <a:rPr lang="pl-PL" sz="3600" b="1" dirty="0"/>
              <a:t>OGNISKA FMD</a:t>
            </a:r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F41F375E-AF04-5004-6714-D63ED3854C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49383" y="0"/>
            <a:ext cx="1342617" cy="1221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5297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383675-9E57-65D1-DEEA-46F06CF089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2730C2A-0BC5-3774-87B0-E38E25064B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z="3600" b="1" dirty="0"/>
              <a:t>FMD </a:t>
            </a:r>
            <a:r>
              <a:rPr lang="pl-PL" sz="2300" b="1" dirty="0"/>
              <a:t>– WYTĘPOWANIE OGNISK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23F1E37-89DA-CE29-95C9-91EAACDD3C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3870" y="2071992"/>
            <a:ext cx="8830132" cy="3069618"/>
          </a:xfrm>
        </p:spPr>
        <p:txBody>
          <a:bodyPr>
            <a:normAutofit/>
          </a:bodyPr>
          <a:lstStyle/>
          <a:p>
            <a:pPr algn="just"/>
            <a:r>
              <a:rPr lang="pl-PL" dirty="0"/>
              <a:t>W Polsce ostatnie ognisko pryszczycy stwierdzono w 1971 roku.</a:t>
            </a:r>
          </a:p>
          <a:p>
            <a:pPr algn="just"/>
            <a:r>
              <a:rPr lang="pl-PL" dirty="0"/>
              <a:t>Choroba występuje endemicznie w wielu krajach Afryki, Azji i Ameryki Płd.</a:t>
            </a:r>
          </a:p>
          <a:p>
            <a:pPr algn="just"/>
            <a:r>
              <a:rPr lang="pl-PL" dirty="0"/>
              <a:t>Ostatnie zakażenia w Europie występowały we Włoszech (1993), w Grecji (1994), Wielkiej Brytanii (2001 i 2007), Irlandii, Francji, Holandii (2001).</a:t>
            </a:r>
          </a:p>
          <a:p>
            <a:pPr algn="just"/>
            <a:r>
              <a:rPr lang="pl-PL" dirty="0"/>
              <a:t>W 2011 roku stwierdzono ogniska pryszczycy w Bułgarii.</a:t>
            </a:r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5889D3DB-90E9-6EB6-81C9-664CE8F232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49383" y="0"/>
            <a:ext cx="1342617" cy="1221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14661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E8BE44-A535-128E-A85A-ADDA9887F1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FF1BCEF-0021-85B5-DB87-D203B7C39A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z="3600" b="1" dirty="0"/>
              <a:t>FMD </a:t>
            </a:r>
            <a:r>
              <a:rPr lang="pl-PL" sz="2300" b="1" dirty="0"/>
              <a:t>– WYTĘPOWANIE OGNISK NIEMCY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E338A3B-AA8B-5F6A-4812-BCC810C812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3870" y="2071991"/>
            <a:ext cx="8830132" cy="4046707"/>
          </a:xfrm>
        </p:spPr>
        <p:txBody>
          <a:bodyPr>
            <a:normAutofit/>
          </a:bodyPr>
          <a:lstStyle/>
          <a:p>
            <a:pPr algn="just"/>
            <a:r>
              <a:rPr lang="pl-PL" dirty="0"/>
              <a:t>10 stycznia 2025 r. FMD potwierdzono w Niemczech, u 3 bawołów utrzymywanych w niewielkim gospodarstwie, utrzymującym łącznie 14 bawołów, zlokalizowanym w pobliżu Berlina (federal </a:t>
            </a:r>
            <a:r>
              <a:rPr lang="pl-PL" dirty="0" err="1"/>
              <a:t>State</a:t>
            </a:r>
            <a:r>
              <a:rPr lang="pl-PL" dirty="0"/>
              <a:t> Brandenburg/ </a:t>
            </a:r>
            <a:r>
              <a:rPr lang="pl-PL" dirty="0" err="1"/>
              <a:t>district</a:t>
            </a:r>
            <a:r>
              <a:rPr lang="pl-PL" dirty="0"/>
              <a:t> </a:t>
            </a:r>
            <a:r>
              <a:rPr lang="pl-PL" dirty="0" err="1"/>
              <a:t>Markisch-Oderland</a:t>
            </a:r>
            <a:r>
              <a:rPr lang="pl-PL" dirty="0"/>
              <a:t>/ </a:t>
            </a:r>
            <a:r>
              <a:rPr lang="pl-PL" dirty="0" err="1"/>
              <a:t>Hoppegarten</a:t>
            </a:r>
            <a:r>
              <a:rPr lang="pl-PL" dirty="0"/>
              <a:t>).</a:t>
            </a:r>
          </a:p>
          <a:p>
            <a:pPr algn="just"/>
            <a:r>
              <a:rPr lang="pl-PL" dirty="0"/>
              <a:t>Próbki do badań laboratoryjnych pobrano 9 stycznia. Zwierzęta zakażone padły. Wstępne podejrzenie choroby niebieskiego języka (BT) zostało wykluczone. Metodą RT-PCR wykryto obecność materiału genetycznego wirusa pryszczycy.</a:t>
            </a:r>
          </a:p>
          <a:p>
            <a:pPr algn="just"/>
            <a:r>
              <a:rPr lang="pl-PL" dirty="0"/>
              <a:t>Nie było przemieszczeń zwierząt ani produktów z i do gospodarstwa. Pozostałe zwierzęta w gospodarstwie zostały uśmiercone. Wokół ogniska w promieniu 3 i 10 km wyznaczono obszar zapowietrzony i zagrożony.</a:t>
            </a:r>
          </a:p>
          <a:p>
            <a:pPr algn="r"/>
            <a:r>
              <a:rPr lang="pl-PL" sz="900" dirty="0"/>
              <a:t>źródło dr Katarzyna Wawrzak GIW</a:t>
            </a:r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EA45D4D6-E9BB-32AA-01E9-F2FCC8D5EE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37433" y="2071991"/>
            <a:ext cx="2210697" cy="2589982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2AFD5B1A-95BF-E37D-AA58-B611D918E5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49383" y="0"/>
            <a:ext cx="1342617" cy="1221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9796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5FA34E-C80A-F845-4F3E-1A666D9C94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32577E2-721C-EAD7-D491-840EC3C25E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z="3600" b="1" dirty="0"/>
              <a:t>FMD </a:t>
            </a:r>
            <a:r>
              <a:rPr lang="pl-PL" sz="2300" b="1" dirty="0"/>
              <a:t>– WYTĘPOWANIE OGNISK WĘGRY I SŁOWACJA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423C650-2356-2EE1-3AF0-4C5FD6B246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3870" y="2071991"/>
            <a:ext cx="5918019" cy="4046707"/>
          </a:xfrm>
        </p:spPr>
        <p:txBody>
          <a:bodyPr>
            <a:norm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pl-PL" sz="16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Ogniska pryszczycy u bydła na Słowacji: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pl-PL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1-3 ogniska FMD stwierdzone 21.03.2025 – 2771 szt. bydła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pl-PL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4 ognisko FMD  stwierdzone 25.03.2025 – 279 szt. bydła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pl-PL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5 ognisko FMD  stwierdzone 30.03.2025 – 3500 szt. bydła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endParaRPr kumimoji="0" lang="pl-PL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pl-PL" sz="16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Ogniska pryszczycy u bydła na Węgrzech: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pl-PL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1 ognisko  stwierdzone 06.03.2025 – 1418 szt. bydła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pl-PL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2 ognisko  stwierdzone 26.03.2025 – 3000 szt. bydła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pl-PL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3 i 4 ognisko wtórne stwierdzone 02.04.2025 – 3500 szt. bydła</a:t>
            </a:r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49AE67F1-7A6D-1A10-336E-A4D48430C4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0764" y="1270000"/>
            <a:ext cx="5925826" cy="5310076"/>
          </a:xfrm>
          <a:prstGeom prst="rect">
            <a:avLst/>
          </a:prstGeom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id="{5B1FC4FC-BB9D-857C-9186-47CC5B5210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49383" y="0"/>
            <a:ext cx="1342617" cy="1221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85755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DED46C-2511-3D80-9092-A5CAB77DC5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B8146B5-392D-693F-556F-50573917A6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z="3600" b="1" dirty="0"/>
              <a:t>FMD </a:t>
            </a:r>
            <a:r>
              <a:rPr lang="pl-PL" sz="2300" b="1" dirty="0"/>
              <a:t>– WYTĘPOWANIE OGNISK WĘGRY I SŁOWACJA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B8A72BB-5F44-DB82-EC4D-73D8278153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3870" y="1371601"/>
            <a:ext cx="9390794" cy="5301574"/>
          </a:xfrm>
        </p:spPr>
        <p:txBody>
          <a:bodyPr>
            <a:normAutofit fontScale="92500" lnSpcReduction="20000"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pl-PL" sz="1600" i="0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Środki kontroli przyjęte na Węgrzech w związku ze stwierdzeniem kolejnych ognisk pryszczycy </a:t>
            </a:r>
          </a:p>
          <a:p>
            <a:pPr>
              <a:buClr>
                <a:srgbClr val="90C226"/>
              </a:buClr>
              <a:defRPr/>
            </a:pPr>
            <a:r>
              <a:rPr kumimoji="0" lang="pl-PL" sz="1600" i="0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zakaz targów, pokazów, konkursów i innych zgromadzeń z udziałem zwierząt wrażliwych na całym terytorium Węgier,</a:t>
            </a:r>
          </a:p>
          <a:p>
            <a:pPr>
              <a:buClr>
                <a:srgbClr val="90C226"/>
              </a:buClr>
              <a:defRPr/>
            </a:pPr>
            <a:r>
              <a:rPr kumimoji="0" lang="pl-PL" sz="1600" i="0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ograniczenie dostępu dla społeczeństwa  do parków narodowych w miejscach utrzymywania wrażliwych zwierząt, wypasanie jest zabronione w odległości 1 km od dróg publicznych,</a:t>
            </a:r>
          </a:p>
          <a:p>
            <a:pPr>
              <a:buClr>
                <a:srgbClr val="90C226"/>
              </a:buClr>
              <a:defRPr/>
            </a:pPr>
            <a:r>
              <a:rPr kumimoji="0" lang="pl-PL" sz="1600" i="0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zakaz przemieszczanie wrażliwych  zwierząt do stref zamkniętych i przemieszczania podatnych zwierząt poza,</a:t>
            </a:r>
          </a:p>
          <a:p>
            <a:pPr>
              <a:buClr>
                <a:srgbClr val="90C226"/>
              </a:buClr>
              <a:defRPr/>
            </a:pPr>
            <a:r>
              <a:rPr kumimoji="0" lang="pl-PL" sz="1600" i="0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zalecany ubój na użytek własny zwierząt podatnych na zakażenie w strefie zapowietrzonej i zagrożonej, po uprzednim powiadomieniu i pobraniu od zwierząt próbek do badań.  W przypadku, gdy „domowy ubój” nie jest możliwy, ubój może być przeprowadzony w wyznaczonych rzeźniach, a próbki muszą zostać pobrane 48 godzin przed przemieszczaniem,</a:t>
            </a:r>
          </a:p>
          <a:p>
            <a:pPr>
              <a:buClr>
                <a:srgbClr val="90C226"/>
              </a:buClr>
              <a:defRPr/>
            </a:pPr>
            <a:r>
              <a:rPr kumimoji="0" lang="pl-PL" sz="1600" i="0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utrzymywanie zwierząt w zamknięciu w strefie zapowietrzonej i zagrożonej.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pl-PL" sz="1600" i="0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W dalszych strefach objętych ograniczeniami:</a:t>
            </a:r>
          </a:p>
          <a:p>
            <a:pPr>
              <a:buClr>
                <a:srgbClr val="90C226"/>
              </a:buClr>
              <a:defRPr/>
            </a:pPr>
            <a:r>
              <a:rPr kumimoji="0" lang="pl-PL" sz="1600" i="0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przemieszczanie zwierząt wrażliwych poza strefę może odbywać się wyłącznie w celu bezpośredniego uboju, do wyznaczonej rzeźni. Próbki muszą zostać pobrane podczas uboju. Świeże mięso tych zwierząt może być wprowadzane na rynek wyłącznie w obrębie kraju,</a:t>
            </a:r>
          </a:p>
          <a:p>
            <a:pPr>
              <a:buClr>
                <a:srgbClr val="90C226"/>
              </a:buClr>
              <a:defRPr/>
            </a:pPr>
            <a:r>
              <a:rPr kumimoji="0" lang="pl-PL" sz="1600" i="0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wypas jest zabroniony,</a:t>
            </a:r>
          </a:p>
          <a:p>
            <a:pPr>
              <a:buClr>
                <a:srgbClr val="90C226"/>
              </a:buClr>
              <a:defRPr/>
            </a:pPr>
            <a:r>
              <a:rPr kumimoji="0" lang="pl-PL" sz="1600" i="0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ponowne zasiedlanie zwierzętami wrażliwymi jest zabronione,</a:t>
            </a:r>
          </a:p>
          <a:p>
            <a:pPr>
              <a:buClr>
                <a:srgbClr val="90C226"/>
              </a:buClr>
              <a:defRPr/>
            </a:pPr>
            <a:r>
              <a:rPr kumimoji="0" lang="pl-PL" sz="1600" i="0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pobieranie nasienia, oocytów i zarodków od zwierząt wrażliwych jest zabronione, można przemieszczać wyłącznie towary, które zostały pobrane przed 20 lutego.</a:t>
            </a:r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461C667C-9B00-0BE4-700C-5A2F86C5A4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49383" y="0"/>
            <a:ext cx="1342617" cy="1221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481001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60B48B-D89F-C291-DB45-00F5ED18BC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6D2E235-CADD-1E48-F63C-A3FC22831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z="3600" b="1" dirty="0"/>
              <a:t>FMD </a:t>
            </a:r>
            <a:r>
              <a:rPr lang="pl-PL" sz="2300" b="1" dirty="0"/>
              <a:t>– POSTĘPOWANIE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1A44A9A-F947-4954-970D-146B0CC823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3870" y="2071991"/>
            <a:ext cx="8830132" cy="4046707"/>
          </a:xfrm>
        </p:spPr>
        <p:txBody>
          <a:bodyPr>
            <a:normAutofit/>
          </a:bodyPr>
          <a:lstStyle/>
          <a:p>
            <a:pPr algn="just"/>
            <a:r>
              <a:rPr lang="pl-PL" dirty="0"/>
              <a:t>Podejrzenie wystąpienia choroby</a:t>
            </a:r>
          </a:p>
          <a:p>
            <a:pPr algn="just"/>
            <a:r>
              <a:rPr lang="pl-PL" dirty="0"/>
              <a:t>Wyznaczenie ogniska choroby i eradykacja FMD</a:t>
            </a:r>
          </a:p>
          <a:p>
            <a:pPr algn="just"/>
            <a:r>
              <a:rPr lang="pl-PL" dirty="0"/>
              <a:t>Oczyszczanie i odkażanie w ognisku choroby</a:t>
            </a:r>
          </a:p>
          <a:p>
            <a:pPr algn="just"/>
            <a:r>
              <a:rPr lang="pl-PL" dirty="0"/>
              <a:t>Wyznaczenie obszarów objętych ograniczeniami (obszar zapowietrzony i zagrożony zakazy przemieszczania zwierząt i produktów w obrębie ww. obszarów oraz przyznawanie odstępstw od zakazów</a:t>
            </a:r>
          </a:p>
          <a:p>
            <a:pPr algn="just"/>
            <a:r>
              <a:rPr lang="pl-PL" dirty="0"/>
              <a:t>Wizytowanie zakładów w obszarach i badanie zwierząt</a:t>
            </a:r>
          </a:p>
          <a:p>
            <a:pPr algn="just"/>
            <a:r>
              <a:rPr lang="pl-PL" dirty="0"/>
              <a:t>Ponowne umieszczenie zwierząt w zakładzie</a:t>
            </a:r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D9A5258A-472C-3651-BFF6-4E8BE8970E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49383" y="0"/>
            <a:ext cx="1342617" cy="1221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537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AB542-C10D-11BE-D19E-9931BA5224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E7DF566-61BE-412C-8E5E-DFD303346E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z="3600" b="1" dirty="0"/>
              <a:t>FMD </a:t>
            </a:r>
            <a:r>
              <a:rPr lang="pl-PL" sz="2300" b="1" dirty="0"/>
              <a:t>– POSTĘPOWANIE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72C36B8-423B-F9A7-1FE7-E08766EC00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3870" y="2071991"/>
            <a:ext cx="8830132" cy="4046707"/>
          </a:xfrm>
        </p:spPr>
        <p:txBody>
          <a:bodyPr>
            <a:normAutofit/>
          </a:bodyPr>
          <a:lstStyle/>
          <a:p>
            <a:pPr algn="just"/>
            <a:r>
              <a:rPr lang="pl-PL" dirty="0"/>
              <a:t>Właściwy organ (w Polsce PLW) nakazuje niezwłoczne uśmiercenie (pod nadzorem urzędowych lekarzy) - na miejscu i w sposób ograniczający ryzyko rozprzestrzeniania choroby - wszystkich zwierząt z gatunków umieszczonych w wykazie lub nakazuje także uśmiercenie zwierząt utrzymywanych nienależących do gatunków umieszczonych w wykazie i zwierząt dzikich</a:t>
            </a:r>
          </a:p>
          <a:p>
            <a:pPr algn="just"/>
            <a:endParaRPr lang="pl-PL" dirty="0"/>
          </a:p>
          <a:p>
            <a:pPr algn="just"/>
            <a:r>
              <a:rPr lang="pl-PL" dirty="0"/>
              <a:t>Unieszkodliwienie zwłok lub części zwłok zwierząt, które padły lub zostały zabite </a:t>
            </a:r>
          </a:p>
          <a:p>
            <a:pPr algn="just"/>
            <a:r>
              <a:rPr lang="pl-PL" dirty="0"/>
              <a:t>Zabezpieczenie i izolację wszystkich potencjalnie skażonych produktów, materiałów i substancji do czasu ich unieszkodliwienia, przetworzenia lub oczyszczenia i dezynfekcji.</a:t>
            </a:r>
          </a:p>
          <a:p>
            <a:endParaRPr lang="pl-PL" dirty="0"/>
          </a:p>
          <a:p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90793E53-F3A4-9691-3C5C-F3ABCD4078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49383" y="0"/>
            <a:ext cx="1342617" cy="1221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679601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93166F-6B39-DF5A-F777-410D0E026F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E1A9381-7EF2-E140-CF00-EB305F821A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z="3600" b="1" dirty="0"/>
              <a:t>FMD </a:t>
            </a:r>
            <a:r>
              <a:rPr lang="pl-PL" sz="2300" b="1" dirty="0"/>
              <a:t>– POSTĘPOWANIE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474E964-C990-C2EC-C1DA-A5B5FBA032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3870" y="2071991"/>
            <a:ext cx="8830132" cy="4046707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l-PL" sz="2400" dirty="0"/>
              <a:t>W przypadkach wystąpienia ogniska choroby kategorii A w zakładzie, przedsiębiorstwie spożywczym lub paszowym, zakładzie produktów ubocznych pochodzenia zwierzęcego lub w innych miejscach, w których wystąpiło ognisko choroby, właściwy organ (w Polsce powiatowy lekarz weterynarii lub wojewoda) aby zapobiec dalszemu jej rozprzestrzenianiu się niezwłocznie ustanawia obszary objęte ograniczeniami, w tym obszar zapowietrzony, zagrożony, a w określonych przypadkach obszar buforowy.</a:t>
            </a:r>
          </a:p>
          <a:p>
            <a:pPr algn="just"/>
            <a:endParaRPr lang="pl-PL" sz="2400" dirty="0"/>
          </a:p>
          <a:p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D21DEADF-51B5-FB18-5BD2-EB1CD515D4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49383" y="0"/>
            <a:ext cx="1342617" cy="1221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366217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ECF507-A462-887B-DDFF-CE3E57A999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205CE58-7320-B98C-B7E7-BB6628D045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z="3600" b="1" dirty="0"/>
              <a:t>FMD </a:t>
            </a:r>
            <a:r>
              <a:rPr lang="pl-PL" sz="2300" b="1" dirty="0"/>
              <a:t>– POSTĘPOWANIE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B7F59D5-C82D-4CC4-1C5E-0860C1D5E8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3870" y="2071991"/>
            <a:ext cx="8830132" cy="404670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l-PL" sz="2000" dirty="0"/>
              <a:t>Przy ustanowieniu </a:t>
            </a:r>
            <a:r>
              <a:rPr lang="pl-PL" sz="2000" dirty="0" err="1"/>
              <a:t>o.o.o</a:t>
            </a:r>
            <a:r>
              <a:rPr lang="pl-PL" sz="2000" dirty="0"/>
              <a:t> bierze się pod uwagę:</a:t>
            </a:r>
          </a:p>
          <a:p>
            <a:r>
              <a:rPr lang="pl-PL" sz="2000" dirty="0"/>
              <a:t>profil choroby,</a:t>
            </a:r>
          </a:p>
          <a:p>
            <a:r>
              <a:rPr lang="pl-PL" sz="2000" dirty="0"/>
              <a:t>położenie geograficzne,</a:t>
            </a:r>
          </a:p>
          <a:p>
            <a:r>
              <a:rPr lang="pl-PL" sz="2000" dirty="0"/>
              <a:t>czynniki ekologiczne i hydrologiczne,</a:t>
            </a:r>
          </a:p>
          <a:p>
            <a:r>
              <a:rPr lang="pl-PL" sz="2000" dirty="0"/>
              <a:t>warunki meteorologiczne,</a:t>
            </a:r>
          </a:p>
          <a:p>
            <a:r>
              <a:rPr lang="pl-PL" sz="2000" dirty="0"/>
              <a:t>występowanie, rozmieszczenie i rodzaje wektorów,</a:t>
            </a:r>
          </a:p>
          <a:p>
            <a:r>
              <a:rPr lang="pl-PL" sz="2000" dirty="0"/>
              <a:t>wyniki dochodzenia epidemiologicznego,</a:t>
            </a:r>
          </a:p>
          <a:p>
            <a:r>
              <a:rPr lang="pl-PL" sz="2000" dirty="0"/>
              <a:t>wyniki innych przeprowadzonych badań oraz dane epidemiologiczne,</a:t>
            </a:r>
          </a:p>
          <a:p>
            <a:r>
              <a:rPr lang="pl-PL" sz="2000" dirty="0"/>
              <a:t>wyniki badań laboratoryjnych, zastosowane środki zwalczania chorób, a także inne stosowne czynniki epidemiologiczne. </a:t>
            </a:r>
          </a:p>
          <a:p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6303249D-EBDB-8E43-895B-8ADD6269E2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49383" y="0"/>
            <a:ext cx="1342617" cy="1221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1212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8669F4-8050-06D8-B340-C99B61D58F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D98BC73-B6D7-2D49-6C4F-3D1DFA342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z="3600" b="1" dirty="0"/>
              <a:t>FMD </a:t>
            </a:r>
            <a:r>
              <a:rPr lang="pl-PL" sz="2300" b="1" dirty="0"/>
              <a:t>– POSTĘPOWANIE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1BC7839-BB44-464E-20A2-E498B2DE45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3870" y="2071991"/>
            <a:ext cx="8830132" cy="4046707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l-PL" sz="2400" dirty="0"/>
              <a:t>Opierając się na danych epidemiologicznych oraz przeprowadzonej analizie ryzyka piw, w celu natychmiastowej likwidacji choroby oraz zapobieżenia jej rozprzestrzeniania, może w obrębie obszaru objętego ograniczeniami nakazać </a:t>
            </a:r>
            <a:r>
              <a:rPr lang="pl-PL" sz="2400" dirty="0">
                <a:solidFill>
                  <a:srgbClr val="FF0000"/>
                </a:solidFill>
              </a:rPr>
              <a:t>prewencyjne uśmiercenie zwierząt lub ubój zwierząt </a:t>
            </a:r>
            <a:r>
              <a:rPr lang="pl-PL" sz="2400" dirty="0"/>
              <a:t>utrzymywanych należących do gatunków umieszczonych w wykazie.</a:t>
            </a:r>
          </a:p>
          <a:p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9B87D620-CC2B-F58C-C84C-C0550A9FF8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49383" y="0"/>
            <a:ext cx="1342617" cy="1221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314106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9B205B-1403-4C25-0DF5-7186B973FA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76D1015-E2D5-8395-A54E-AB77FD5CAE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z="3600" b="1" dirty="0"/>
              <a:t>FMD </a:t>
            </a:r>
            <a:r>
              <a:rPr lang="pl-PL" sz="2300" b="1" dirty="0"/>
              <a:t>– POSTĘPOWANIE USUNIĘCIE UPPZ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0DF239E-AC34-AC76-B58D-138F4AE4AA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3870" y="2071991"/>
            <a:ext cx="8830132" cy="4046707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l-PL" sz="2400" dirty="0"/>
              <a:t>Możliwie niezwłoczne do zakładów zatwierdzonych (szczelne kontenery) lub alternatywne rozwiązania</a:t>
            </a:r>
          </a:p>
          <a:p>
            <a:pPr lvl="1"/>
            <a:r>
              <a:rPr lang="pl-PL" sz="2000" dirty="0"/>
              <a:t>pod kontrolą IW, plomby, asysta Policji - zwłaszcza przy dalekich transportach</a:t>
            </a:r>
          </a:p>
          <a:p>
            <a:pPr lvl="1"/>
            <a:r>
              <a:rPr lang="pl-PL" sz="2000" dirty="0"/>
              <a:t>ładowanie w odpowiednich warunkach pogodowych (wiatr)</a:t>
            </a:r>
          </a:p>
          <a:p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25C20898-ADAF-F1C5-83E8-C84CDDD01E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49383" y="0"/>
            <a:ext cx="1342617" cy="1221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356682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AF6ABF-3C0C-E3BD-B287-98140C8AF8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49D2B61-0924-3BB1-EB22-924E6C4AF1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z="3600" b="1" dirty="0"/>
              <a:t>FMD </a:t>
            </a:r>
            <a:r>
              <a:rPr lang="pl-PL" sz="2300" b="1" dirty="0"/>
              <a:t>– POSTĘPOWANIE USUNIĘCIE UPPZ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9ACC449-282B-5EAF-2094-3CC58DB602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3870" y="2071991"/>
            <a:ext cx="8830132" cy="4046707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de-DE" sz="2400" b="1" dirty="0">
                <a:solidFill>
                  <a:srgbClr val="FF0000"/>
                </a:solidFill>
              </a:rPr>
              <a:t>1069/2009 - art.19 ust.1 </a:t>
            </a:r>
            <a:r>
              <a:rPr lang="de-DE" sz="2400" b="1" dirty="0" err="1">
                <a:solidFill>
                  <a:srgbClr val="FF0000"/>
                </a:solidFill>
              </a:rPr>
              <a:t>lit</a:t>
            </a:r>
            <a:r>
              <a:rPr lang="de-DE" sz="2400" b="1" dirty="0">
                <a:solidFill>
                  <a:srgbClr val="FF0000"/>
                </a:solidFill>
              </a:rPr>
              <a:t>. e</a:t>
            </a:r>
          </a:p>
          <a:p>
            <a:pPr marL="0" indent="0" algn="just">
              <a:buNone/>
            </a:pPr>
            <a:r>
              <a:rPr lang="pl-PL" dirty="0"/>
              <a:t>Właściwy organ (PLW w uzgodnieniu z WIOŚ -przyp.) może zezwolić </a:t>
            </a:r>
            <a:r>
              <a:rPr lang="pl-PL" dirty="0">
                <a:solidFill>
                  <a:srgbClr val="FF0000"/>
                </a:solidFill>
              </a:rPr>
              <a:t>na spopielenie lub grzebanie na miejscu</a:t>
            </a:r>
            <a:r>
              <a:rPr lang="pl-PL" dirty="0"/>
              <a:t>, w warunkach, które zapobiegają szerzeniu się zagrożenia dla zdrowia ludzi i zwierząt produktów ubocznych pochodzenia zwierzęcego, innych niż materiał kategorii 1, w przypadku wystąpienia ogniska choroby podlegającej obowiązkowi zgłoszenia, jeśli przewóz do najbliższego zatwierdzonego zakładu w celu przetworzenia tych produktów zwiększyłby niebezpieczeństwo rozprzestrzenienia się zagrożenia dla zdrowia lub mógłby doprowadzić, w przypadku rozprzestrzenia się ognisk choroby epizootycznej, do przekroczenia zdolności takich zakładów do ich usunięcia.</a:t>
            </a:r>
          </a:p>
          <a:p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16FB8D65-1B5C-E0E9-825E-079B546FF0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49383" y="0"/>
            <a:ext cx="1342617" cy="1221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6584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8761" y="515567"/>
            <a:ext cx="1216710" cy="997304"/>
          </a:xfrm>
          <a:prstGeom prst="rect">
            <a:avLst/>
          </a:prstGeom>
        </p:spPr>
      </p:pic>
      <p:pic>
        <p:nvPicPr>
          <p:cNvPr id="3" name="Obraz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2671" y="4259649"/>
            <a:ext cx="1515861" cy="526216"/>
          </a:xfrm>
          <a:prstGeom prst="rect">
            <a:avLst/>
          </a:prstGeom>
        </p:spPr>
      </p:pic>
      <p:sp>
        <p:nvSpPr>
          <p:cNvPr id="4" name="Prostokąt 3"/>
          <p:cNvSpPr/>
          <p:nvPr/>
        </p:nvSpPr>
        <p:spPr>
          <a:xfrm>
            <a:off x="3136448" y="515567"/>
            <a:ext cx="3332446" cy="1066072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/>
          <a:p>
            <a:pPr>
              <a:lnSpc>
                <a:spcPct val="109000"/>
              </a:lnSpc>
            </a:pPr>
            <a:r>
              <a:rPr lang="pl" sz="981" dirty="0">
                <a:solidFill>
                  <a:srgbClr val="3C291B"/>
                </a:solidFill>
                <a:latin typeface="Calibri"/>
              </a:rPr>
              <a:t>PROCEDURA UTYLIZACJI (UNIESZKODLEWDANIAJ PADŁYCH LUB ZABITYCH ZWIERZĄT W REJOWE OGNISKA CHOROBY ZAKAŹNEJ, POZA WYSPECJALIZOWANYMI ZAKŁADAMI UTYLIZACYJNYMI.</a:t>
            </a:r>
          </a:p>
        </p:txBody>
      </p:sp>
      <p:sp>
        <p:nvSpPr>
          <p:cNvPr id="5" name="Prostokąt 4"/>
          <p:cNvSpPr/>
          <p:nvPr/>
        </p:nvSpPr>
        <p:spPr>
          <a:xfrm>
            <a:off x="1818761" y="1678241"/>
            <a:ext cx="4455580" cy="3689270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/>
          <a:p>
            <a:pPr indent="12457"/>
            <a:r>
              <a:rPr lang="pl" sz="736" dirty="0">
                <a:solidFill>
                  <a:srgbClr val="3C291B"/>
                </a:solidFill>
                <a:latin typeface="Calibri"/>
              </a:rPr>
              <a:t>W przypadku konieczności spalenia zwłok padlych lub zabitych w wyniku zwalczania ogniska choroby zwierząt należy:</a:t>
            </a:r>
          </a:p>
          <a:p>
            <a:pPr indent="12457" defTabSz="171414">
              <a:tabLst>
                <a:tab pos="171414" algn="l"/>
              </a:tabLst>
            </a:pPr>
            <a:r>
              <a:rPr lang="pl" sz="736" dirty="0">
                <a:solidFill>
                  <a:srgbClr val="3C291B"/>
                </a:solidFill>
                <a:latin typeface="Calibri"/>
              </a:rPr>
              <a:t>1)	wyznaczyć odpowiednie miejsce do grzebania i spalania,</a:t>
            </a:r>
          </a:p>
          <a:p>
            <a:pPr indent="12457" defTabSz="177394">
              <a:tabLst>
                <a:tab pos="177394" algn="l"/>
              </a:tabLst>
            </a:pPr>
            <a:r>
              <a:rPr lang="pl" sz="736" dirty="0">
                <a:solidFill>
                  <a:srgbClr val="3C291B"/>
                </a:solidFill>
                <a:latin typeface="Calibri"/>
              </a:rPr>
              <a:t>2)	wykopać dół o głębokości od 2 do 5 metrów,</a:t>
            </a:r>
          </a:p>
          <a:p>
            <a:pPr indent="12457" defTabSz="164936">
              <a:tabLst>
                <a:tab pos="164936" algn="l"/>
              </a:tabLst>
            </a:pPr>
            <a:r>
              <a:rPr lang="pl" sz="736" dirty="0">
                <a:solidFill>
                  <a:srgbClr val="3C291B"/>
                </a:solidFill>
                <a:latin typeface="Calibri"/>
              </a:rPr>
              <a:t>3)	dno dołu należy wypełnić stałymi paliwami palnymi lub innymi materiałami palnymi na całej jego powierzchni,</a:t>
            </a:r>
          </a:p>
          <a:p>
            <a:pPr defTabSz="164936">
              <a:tabLst>
                <a:tab pos="164936" algn="l"/>
              </a:tabLst>
            </a:pPr>
            <a:r>
              <a:rPr lang="pl" sz="736" dirty="0">
                <a:solidFill>
                  <a:srgbClr val="3C291B"/>
                </a:solidFill>
                <a:latin typeface="Calibri"/>
              </a:rPr>
              <a:t>4)	na materiały należy położyć warstwę desek na całej ich powierzchni,</a:t>
            </a:r>
          </a:p>
          <a:p>
            <a:pPr indent="12457" defTabSz="167926">
              <a:tabLst>
                <a:tab pos="167926" algn="l"/>
              </a:tabLst>
            </a:pPr>
            <a:r>
              <a:rPr lang="pl" sz="736" dirty="0">
                <a:solidFill>
                  <a:srgbClr val="3C291B"/>
                </a:solidFill>
                <a:latin typeface="Calibri"/>
              </a:rPr>
              <a:t>5)	padle lub zabite zwierzęta należy przetransportować pojazdem zabezpieczonym od wewnątrz folią tak, aby nie mogło dojść do żadnych wycieków,</a:t>
            </a:r>
          </a:p>
          <a:p>
            <a:pPr indent="12457" defTabSz="164936">
              <a:tabLst>
                <a:tab pos="164936" algn="l"/>
              </a:tabLst>
            </a:pPr>
            <a:r>
              <a:rPr lang="pl" sz="736" dirty="0">
                <a:solidFill>
                  <a:srgbClr val="3C291B"/>
                </a:solidFill>
                <a:latin typeface="Calibri"/>
              </a:rPr>
              <a:t>6)	zwłoki zwierząt wraz z folią wyścielającą, należy umieścić w dole na przygotowanym podłożu,</a:t>
            </a:r>
          </a:p>
          <a:p>
            <a:pPr indent="12457" defTabSz="167926">
              <a:tabLst>
                <a:tab pos="167926" algn="l"/>
              </a:tabLst>
            </a:pPr>
            <a:r>
              <a:rPr lang="pl" sz="736" dirty="0">
                <a:solidFill>
                  <a:srgbClr val="3C291B"/>
                </a:solidFill>
                <a:latin typeface="Calibri"/>
              </a:rPr>
              <a:t>7)	zwłoki oraz deski należy oblać olejem napędowym lub opałowym, w ilości ok. I litr na padłą sztukę. Podpalenia powinna dokonać ze względu na bezpieczeństwo straż pożarna, której funkcjonariusze powinni asystować przy procesie spalania, ze względu na bezpieczeństwo ludzi,</a:t>
            </a:r>
          </a:p>
          <a:p>
            <a:pPr indent="12457"/>
            <a:r>
              <a:rPr lang="pl" sz="736" dirty="0">
                <a:solidFill>
                  <a:srgbClr val="3C291B"/>
                </a:solidFill>
                <a:latin typeface="Calibri"/>
              </a:rPr>
              <a:t>S) po zakończeniu procesu spalania i ostygnięciu pogorzeliska należy obsypać pogorzelisko sodą kaustyczną,</a:t>
            </a:r>
          </a:p>
          <a:p>
            <a:pPr indent="12457" defTabSz="167926">
              <a:tabLst>
                <a:tab pos="167926" algn="l"/>
              </a:tabLst>
            </a:pPr>
            <a:r>
              <a:rPr lang="pl" sz="736" dirty="0">
                <a:solidFill>
                  <a:srgbClr val="3C291B"/>
                </a:solidFill>
                <a:latin typeface="Calibri"/>
              </a:rPr>
              <a:t>9)	następnie częściowo (do wysokości 1/2 głębokości) należy zasypać wykop ziemią, a następnie ponownie należy zastosować warstwę sody kaustycznej,</a:t>
            </a:r>
          </a:p>
          <a:p>
            <a:pPr indent="12457" defTabSz="227722">
              <a:tabLst>
                <a:tab pos="227722" algn="l"/>
              </a:tabLst>
            </a:pPr>
            <a:r>
              <a:rPr lang="pl" sz="736" dirty="0">
                <a:solidFill>
                  <a:srgbClr val="3C291B"/>
                </a:solidFill>
                <a:latin typeface="Calibri"/>
              </a:rPr>
              <a:t>10)	na warstwę sody kaustycznej należy rozłożyć siatkę metalową tak. aby objąć również obie skarpy i szczyty wykopu,</a:t>
            </a:r>
          </a:p>
          <a:p>
            <a:pPr indent="12457" defTabSz="225230">
              <a:tabLst>
                <a:tab pos="225230" algn="l"/>
              </a:tabLst>
            </a:pPr>
            <a:r>
              <a:rPr lang="pl" sz="736" dirty="0">
                <a:solidFill>
                  <a:srgbClr val="3C291B"/>
                </a:solidFill>
                <a:latin typeface="Calibri"/>
              </a:rPr>
              <a:t>11)	następnie należy uzupełnić wykop ziemią do pełnej wysokości,</a:t>
            </a:r>
          </a:p>
          <a:p>
            <a:pPr indent="12457" defTabSz="227722">
              <a:tabLst>
                <a:tab pos="227722" algn="l"/>
              </a:tabLst>
            </a:pPr>
            <a:r>
              <a:rPr lang="pl" sz="736" dirty="0">
                <a:solidFill>
                  <a:srgbClr val="3C291B"/>
                </a:solidFill>
                <a:latin typeface="Calibri"/>
              </a:rPr>
              <a:t>12)	w miejscu spalania zwierząt należy umieścić tablicę z napisem: KWARANTANNA III WJAZD ZABRONIONY!!!</a:t>
            </a:r>
          </a:p>
          <a:p>
            <a:pPr indent="12457" defTabSz="227722">
              <a:lnSpc>
                <a:spcPct val="106000"/>
              </a:lnSpc>
              <a:tabLst>
                <a:tab pos="227722" algn="l"/>
              </a:tabLst>
            </a:pPr>
            <a:r>
              <a:rPr lang="pl" sz="736" dirty="0">
                <a:solidFill>
                  <a:srgbClr val="3C291B"/>
                </a:solidFill>
                <a:latin typeface="Calibri"/>
              </a:rPr>
              <a:t>13)	samochody wyjeżdżające z obszaru, w którym dokonano spalenia muszą być poddawane dezynfekcji na miejscu oraz przejechać przez przygotowaną wcześniej śluzę dezynfekcyjną.</a:t>
            </a:r>
          </a:p>
        </p:txBody>
      </p:sp>
      <p:sp>
        <p:nvSpPr>
          <p:cNvPr id="6" name="Prostokąt 5"/>
          <p:cNvSpPr/>
          <p:nvPr/>
        </p:nvSpPr>
        <p:spPr>
          <a:xfrm>
            <a:off x="2831482" y="5097274"/>
            <a:ext cx="3399475" cy="367753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/>
          <a:p>
            <a:pPr>
              <a:lnSpc>
                <a:spcPct val="97000"/>
              </a:lnSpc>
            </a:pPr>
            <a:r>
              <a:rPr lang="pl" sz="736" dirty="0">
                <a:solidFill>
                  <a:srgbClr val="3C291B"/>
                </a:solidFill>
                <a:latin typeface="Calibri"/>
              </a:rPr>
              <a:t>Opracowano w Głównym Inspektoracie Weterynarii 16 września 2016 r. Sporządził: Jacek Boruta, Krzysztof Bednarczyk, Hanna Balcerak Zatwierdził: Włodzimierz Skorupski - Główny lekarz Weterynarii</a:t>
            </a: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57B9DF47-A5E1-5437-34C7-FD14FE98FC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49383" y="0"/>
            <a:ext cx="1342617" cy="1221478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76991C-71A7-4CA3-B371-0DDA8AEF9D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25DA3A0-BF9D-6BAE-5A45-0F18FB097E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z="3600" b="1" dirty="0"/>
              <a:t>FMD </a:t>
            </a:r>
            <a:r>
              <a:rPr lang="pl-PL" sz="2300" b="1" dirty="0"/>
              <a:t>– POSTĘPOWANIE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AF51836-3EE9-9576-49E2-E942C7224A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3870" y="2616740"/>
            <a:ext cx="8830132" cy="193580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de-DE" sz="2400" b="1" dirty="0" err="1">
                <a:solidFill>
                  <a:srgbClr val="FF0000"/>
                </a:solidFill>
              </a:rPr>
              <a:t>Blokada</a:t>
            </a:r>
            <a:endParaRPr lang="de-DE" sz="2400" b="1" dirty="0">
              <a:solidFill>
                <a:srgbClr val="FF0000"/>
              </a:solidFill>
            </a:endParaRPr>
          </a:p>
          <a:p>
            <a:pPr algn="just"/>
            <a:r>
              <a:rPr lang="pl-PL" dirty="0"/>
              <a:t>decyzja administracyjna o podejrzeniu choroby</a:t>
            </a:r>
          </a:p>
          <a:p>
            <a:pPr algn="just"/>
            <a:r>
              <a:rPr lang="pl-PL" dirty="0"/>
              <a:t>w razie potrzeby (FMD) zabezpieczenie gospodarstwa przez policję ora z blokada „fizyczna” ludzi i zwierząt</a:t>
            </a:r>
          </a:p>
          <a:p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F5D92E56-423D-C2A4-E4DD-D6D17C03E1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6197" y="609600"/>
            <a:ext cx="3046560" cy="2583994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15776F9D-402F-66AE-81F3-6B050F70C6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49383" y="0"/>
            <a:ext cx="1342617" cy="1221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090754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E54875-64BD-53E3-C5D1-45011BA601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BA37015-5C99-A890-DEB7-26F44C5F1F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z="3600" b="1" dirty="0"/>
              <a:t>FMD </a:t>
            </a:r>
            <a:r>
              <a:rPr lang="pl-PL" sz="2300" b="1" dirty="0"/>
              <a:t>– POSTĘPOWANIE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F460DDC-44E6-886F-FA03-2F06E2F2E2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3870" y="1468877"/>
            <a:ext cx="8830132" cy="5155659"/>
          </a:xfrm>
        </p:spPr>
        <p:txBody>
          <a:bodyPr>
            <a:normAutofit fontScale="77500" lnSpcReduction="20000"/>
          </a:bodyPr>
          <a:lstStyle/>
          <a:p>
            <a:pPr marL="0" indent="0" algn="just">
              <a:buNone/>
            </a:pPr>
            <a:r>
              <a:rPr lang="pl-PL" dirty="0"/>
              <a:t>W przypadku zagrożenia wystąpienia lub wystąpienia choroby zakaźnej zwierząt podlegającej obowiązkowi zwalczania powiatowy lekarz weterynarii, w drodze rozporządzenia - aktu prawa miejscowego, może:</a:t>
            </a:r>
          </a:p>
          <a:p>
            <a:pPr algn="just">
              <a:buAutoNum type="arabicParenR"/>
            </a:pPr>
            <a:r>
              <a:rPr lang="pl-PL" dirty="0"/>
              <a:t>określić obszar, na którym występuje choroba zakaźna zwierząt lub zagrożenie wystąpienia tej choroby, w szczególności jako obszar zapowietrzony lub zagrożony, oraz sposób oznakowania obszaru zapowietrzonego i zagrożonego</a:t>
            </a:r>
          </a:p>
          <a:p>
            <a:pPr algn="just">
              <a:buAutoNum type="arabicParenR"/>
            </a:pPr>
            <a:r>
              <a:rPr lang="pl-PL" b="1" dirty="0">
                <a:solidFill>
                  <a:srgbClr val="FF0000"/>
                </a:solidFill>
              </a:rPr>
              <a:t>wprowadzić czasowe ograniczenia w przemieszczaniu się osób lub pojazdów.</a:t>
            </a:r>
          </a:p>
          <a:p>
            <a:pPr algn="just">
              <a:buAutoNum type="arabicParenR"/>
            </a:pPr>
            <a:r>
              <a:rPr lang="pl-PL" dirty="0"/>
              <a:t>nakazać zaopatrywanie zwierząt lub produktów w świadectwa zdrowia wystawiane przez urzędowego lekarza weterynarii;</a:t>
            </a:r>
          </a:p>
          <a:p>
            <a:pPr algn="just">
              <a:buAutoNum type="arabicParenR"/>
            </a:pPr>
            <a:r>
              <a:rPr lang="pl-PL" dirty="0"/>
              <a:t>nakazać przeprowadzenie zabiegów na zwierzętach, w tym szczepień;</a:t>
            </a:r>
          </a:p>
          <a:p>
            <a:pPr algn="just">
              <a:buAutoNum type="arabicParenR"/>
            </a:pPr>
            <a:r>
              <a:rPr lang="pl-PL" dirty="0"/>
              <a:t>nakazać oczyszczanie, odkażanie, deratyzację i dezynsekcję miejsc przebywania zwierząt lub</a:t>
            </a:r>
          </a:p>
          <a:p>
            <a:pPr algn="just">
              <a:buAutoNum type="arabicParenR"/>
            </a:pPr>
            <a:r>
              <a:rPr lang="pl-PL" dirty="0"/>
              <a:t>miejsc przechowywania i przetwarzania zwłok zwierzęcych, produktów, środków żywienia zwierzą, a także oczyszczanie i odkażanie środków transportu</a:t>
            </a:r>
          </a:p>
          <a:p>
            <a:pPr algn="just">
              <a:buAutoNum type="arabicParenR"/>
            </a:pPr>
            <a:r>
              <a:rPr lang="pl-PL" dirty="0"/>
              <a:t>nakazać odstrzał sanitarny zwierząt na określonym obszarze;</a:t>
            </a:r>
          </a:p>
          <a:p>
            <a:pPr algn="just">
              <a:buAutoNum type="arabicParenR"/>
            </a:pPr>
            <a:r>
              <a:rPr lang="pl-PL" dirty="0"/>
              <a:t>nakazać podmiotom prowadzącym działalność w zakresie produkcji produktów zastosowanie określonej technologii</a:t>
            </a:r>
          </a:p>
          <a:p>
            <a:pPr algn="just">
              <a:buAutoNum type="arabicParenR"/>
            </a:pPr>
            <a:r>
              <a:rPr lang="pl-PL" dirty="0"/>
              <a:t>nakazać utrzymywanie zwierząt, w tym ich karmienie lub pojenie, w określony sposób;</a:t>
            </a:r>
          </a:p>
          <a:p>
            <a:pPr algn="just">
              <a:buAutoNum type="arabicParenR"/>
            </a:pPr>
            <a:r>
              <a:rPr lang="pl-PL" b="1" dirty="0">
                <a:solidFill>
                  <a:srgbClr val="FF0000"/>
                </a:solidFill>
              </a:rPr>
              <a:t>określić stosowanie środków innych niż wymienione w pkt 1-10, wynikających ze stosowanych bezpośrednio w systemie prawa polskiego przepisów Unii Europejskiej dotyczących zwalczania chorób zakaźnych zwierząt, zapewniających bezpieczeństwo epizootyczne, w szczególności zapobieganie, ograniczanie lub eliminowanie zagrożeń dla zdrowia publicznego!</a:t>
            </a:r>
          </a:p>
          <a:p>
            <a:pPr algn="just">
              <a:buAutoNum type="arabicParenR"/>
            </a:pPr>
            <a:endParaRPr lang="pl-PL" dirty="0"/>
          </a:p>
          <a:p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96D30A4C-8889-8D0C-2F29-350C2803A0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49383" y="0"/>
            <a:ext cx="1342617" cy="1221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67941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216CCC-B709-2122-9866-A05378C34A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D250C0C-994C-B483-FA5F-64EF1FF568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z="3600" b="1" dirty="0"/>
              <a:t>FMD </a:t>
            </a:r>
            <a:r>
              <a:rPr lang="pl-PL" sz="2300" b="1" dirty="0"/>
              <a:t>– POSTĘPOWANIE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6F63655-4A62-38E5-E105-C819760457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3870" y="1930400"/>
            <a:ext cx="8830132" cy="5155659"/>
          </a:xfrm>
        </p:spPr>
        <p:txBody>
          <a:bodyPr>
            <a:normAutofit/>
          </a:bodyPr>
          <a:lstStyle/>
          <a:p>
            <a:pPr algn="just"/>
            <a:r>
              <a:rPr lang="pl-PL" dirty="0"/>
              <a:t>zamknięcie lub ograniczenie dla ruchu publicznego dróg przechodzących przez obszary i ustalenie dróg objazdowych - Policja, Straż Pożarna</a:t>
            </a:r>
          </a:p>
          <a:p>
            <a:pPr algn="just"/>
            <a:r>
              <a:rPr lang="pl-PL" dirty="0"/>
              <a:t>budowa i utrzymywanie w stanie wilgotnym mat dezynfekcyjnych nawilżonych środkiem dezynfekcyjnym wskazanym przez powiatowego lekarza weterynarii - Straż Pożarna</a:t>
            </a:r>
          </a:p>
          <a:p>
            <a:pPr algn="just"/>
            <a:r>
              <a:rPr lang="pl-PL" dirty="0"/>
              <a:t>pomoc w odszukaniu mięsa zwierząt z gatunków wrażliwych pochodzących z gospodarstwa i ubitych w okresie inkubacji patogenu- Policja, Sanepid</a:t>
            </a:r>
          </a:p>
          <a:p>
            <a:pPr algn="just"/>
            <a:r>
              <a:rPr lang="pl-PL" dirty="0"/>
              <a:t>egzekwowanie nakazów i zakazów określonych w rozporządzeniu wojewody/</a:t>
            </a:r>
            <a:r>
              <a:rPr lang="pl-PL" dirty="0" err="1"/>
              <a:t>plw</a:t>
            </a:r>
            <a:r>
              <a:rPr lang="pl-PL" dirty="0"/>
              <a:t> - Policja</a:t>
            </a:r>
          </a:p>
          <a:p>
            <a:pPr algn="just">
              <a:buAutoNum type="arabicParenR"/>
            </a:pPr>
            <a:endParaRPr lang="pl-PL" dirty="0"/>
          </a:p>
          <a:p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4EBD059C-4294-AD30-2263-A5E5380234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49383" y="0"/>
            <a:ext cx="1342617" cy="1221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988242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3A8AEC-FF88-FC27-DC02-D8106CAD13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53BE7F4-3A0F-5A1B-0225-E39AB537F8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0330" y="1488613"/>
            <a:ext cx="8596668" cy="388077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pl-PL" sz="3600" b="1" dirty="0"/>
          </a:p>
          <a:p>
            <a:pPr marL="0" indent="0" algn="ctr">
              <a:buNone/>
            </a:pPr>
            <a:r>
              <a:rPr lang="pl-PL" sz="3600" b="1" dirty="0"/>
              <a:t>METODY UŚMIERCANIA ZWIERZĄT ?</a:t>
            </a:r>
          </a:p>
          <a:p>
            <a:pPr marL="0" indent="0" algn="ctr">
              <a:buNone/>
            </a:pPr>
            <a:r>
              <a:rPr lang="pl-PL" sz="3600" b="1" dirty="0">
                <a:solidFill>
                  <a:srgbClr val="FF0000"/>
                </a:solidFill>
              </a:rPr>
              <a:t>wymienione w załączniku 1 do rozporządzenia Rady 1099/2009!</a:t>
            </a:r>
          </a:p>
          <a:p>
            <a:pPr marL="0" indent="0" algn="ctr">
              <a:buNone/>
            </a:pPr>
            <a:endParaRPr lang="pl-PL" sz="3600" b="1" dirty="0"/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363D0380-46F2-96D1-6CCC-CDCCF51FE3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49383" y="0"/>
            <a:ext cx="1342617" cy="1221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10809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9E47FA-04CF-3D0F-1D4D-D1EBD557B8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DB380F9-45FF-5C1F-9E3C-0DB851A95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METODY UŚMIERCANIA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E25278F-C9CF-EBDB-7DFD-7BF19BA56E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3870" y="2071991"/>
            <a:ext cx="8830132" cy="359923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de-DE" sz="2400" b="1" dirty="0">
                <a:solidFill>
                  <a:srgbClr val="FF0000"/>
                </a:solidFill>
              </a:rPr>
              <a:t>B</a:t>
            </a:r>
            <a:r>
              <a:rPr lang="pl-PL" sz="2400" b="1" dirty="0">
                <a:solidFill>
                  <a:srgbClr val="FF0000"/>
                </a:solidFill>
              </a:rPr>
              <a:t>YDŁO/ŚWINIE/OWCE/KOZY</a:t>
            </a:r>
            <a:endParaRPr lang="de-DE" sz="2400" b="1" dirty="0">
              <a:solidFill>
                <a:srgbClr val="FF0000"/>
              </a:solidFill>
            </a:endParaRPr>
          </a:p>
          <a:p>
            <a:pPr algn="just"/>
            <a:r>
              <a:rPr lang="pl-PL" dirty="0"/>
              <a:t>Urządzenie </a:t>
            </a:r>
            <a:r>
              <a:rPr lang="pl-PL" dirty="0" err="1"/>
              <a:t>bolcowe</a:t>
            </a:r>
            <a:r>
              <a:rPr lang="pl-PL" dirty="0"/>
              <a:t> penetrujące</a:t>
            </a:r>
          </a:p>
          <a:p>
            <a:pPr algn="just"/>
            <a:r>
              <a:rPr lang="pl-PL" dirty="0"/>
              <a:t>Broń palna z pociskami</a:t>
            </a:r>
          </a:p>
          <a:p>
            <a:pPr algn="just"/>
            <a:r>
              <a:rPr lang="pl-PL" dirty="0"/>
              <a:t>Uderzenie w głowę - prosięta, jagnięta, koźlęta</a:t>
            </a:r>
          </a:p>
          <a:p>
            <a:pPr algn="just"/>
            <a:r>
              <a:rPr lang="pl-PL" dirty="0"/>
              <a:t>Ogłuszanie elektryczne elektrodami przyłożonymi z obu stron głowy(wszystkie)</a:t>
            </a:r>
          </a:p>
          <a:p>
            <a:pPr algn="just"/>
            <a:r>
              <a:rPr lang="pl-PL" dirty="0"/>
              <a:t>Ogłuszanie z elektrodami przyłożonymi na głowie i ciele zwierzęcia (wszystkie)</a:t>
            </a:r>
          </a:p>
          <a:p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F21ED182-7D78-5FE0-16A1-CAB0E6C441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49383" y="0"/>
            <a:ext cx="1342617" cy="1221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409887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44D2AF-867C-91CC-F2B6-277E7D35F6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BA1D3D1-7BBC-EEA9-6D00-6ABA0B614E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METODY UŚMIERCANIA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566AE0A-E537-0B39-8AC5-ED9CB6F373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3870" y="2071991"/>
            <a:ext cx="8830132" cy="359923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l-PL" sz="2400" b="1" dirty="0">
                <a:solidFill>
                  <a:srgbClr val="FF0000"/>
                </a:solidFill>
              </a:rPr>
              <a:t>ŚWINIE</a:t>
            </a:r>
            <a:endParaRPr lang="de-DE" sz="2400" b="1" dirty="0">
              <a:solidFill>
                <a:srgbClr val="FF0000"/>
              </a:solidFill>
            </a:endParaRPr>
          </a:p>
          <a:p>
            <a:pPr algn="just"/>
            <a:r>
              <a:rPr lang="pl-PL" dirty="0"/>
              <a:t>Dwutlenek węgla w wysokim stężeniu - min. 40 % CO2</a:t>
            </a:r>
          </a:p>
          <a:p>
            <a:pPr algn="just"/>
            <a:r>
              <a:rPr lang="pl-PL" dirty="0"/>
              <a:t>Dwutlenek węgla w połączeniu z gazami obojętnymi (argon, azot) Gazy obojętne - argon, azot</a:t>
            </a:r>
          </a:p>
          <a:p>
            <a:pPr algn="just"/>
            <a:endParaRPr lang="pl-PL" dirty="0"/>
          </a:p>
          <a:p>
            <a:pPr algn="just"/>
            <a:endParaRPr lang="pl-PL" dirty="0"/>
          </a:p>
          <a:p>
            <a:pPr algn="just"/>
            <a:r>
              <a:rPr lang="pl-PL" dirty="0"/>
              <a:t>Farmakologicznie –”śmiertelna iniekcja” - prosięta, cielęta, jagnięta, koźlęta i w małych gospodarstwach</a:t>
            </a:r>
          </a:p>
          <a:p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EA0826D1-29AE-5E23-85C8-3FD8313CA0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49383" y="0"/>
            <a:ext cx="1342617" cy="1221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641576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CCA056-9BBF-CD81-7423-0DBF6D99DF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72D49E4-2EF5-4B37-DBBE-3178A31D9A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SZCZEPIENIA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11EA8CA-53E9-35DC-EA84-3EAD136825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3870" y="2071991"/>
            <a:ext cx="8830132" cy="359923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l-PL" sz="2400" b="1" dirty="0">
                <a:solidFill>
                  <a:schemeClr val="tx1"/>
                </a:solidFill>
              </a:rPr>
              <a:t>Szczepienia: postępowanie podczas wybuchu choroby</a:t>
            </a:r>
          </a:p>
          <a:p>
            <a:pPr algn="just"/>
            <a:r>
              <a:rPr lang="pl-PL" sz="2400" dirty="0">
                <a:solidFill>
                  <a:schemeClr val="tx1"/>
                </a:solidFill>
              </a:rPr>
              <a:t>W ściśle określonych sytuacjach dozwolone są szczepienia interwencyjne.</a:t>
            </a:r>
          </a:p>
          <a:p>
            <a:pPr algn="just"/>
            <a:r>
              <a:rPr lang="pl-PL" sz="2400" dirty="0">
                <a:solidFill>
                  <a:schemeClr val="tx1"/>
                </a:solidFill>
              </a:rPr>
              <a:t>Import zwierząt ograniczony do krajów uznawanych za wolne od choroby, a także w których nie wykonywano szczepień przynajmniej od 12 miesięcy.</a:t>
            </a:r>
          </a:p>
          <a:p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4230183C-EFEA-E19C-EDFC-E1047757CC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49383" y="0"/>
            <a:ext cx="1342617" cy="1221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950532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E6E18C-FCBB-B686-1786-FBF310C930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1B2228C-24F3-2ADD-B6D4-78A68D718D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b="1" dirty="0"/>
              <a:t>EPIDEMIA PRYSZCZYCY </a:t>
            </a:r>
            <a:r>
              <a:rPr lang="pl-PL" sz="2700" b="1" dirty="0"/>
              <a:t>W ZJEDNOCZONYM KRÓLESTWIE WIELKIEJ BRYTANII I IRLANDII PÓŁNOCNEJ W 2001 R.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1A42A3A-847D-33A8-DA19-6710DB3519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3870" y="2071991"/>
            <a:ext cx="8830132" cy="3881337"/>
          </a:xfrm>
        </p:spPr>
        <p:txBody>
          <a:bodyPr>
            <a:normAutofit/>
          </a:bodyPr>
          <a:lstStyle/>
          <a:p>
            <a:pPr algn="just"/>
            <a:r>
              <a:rPr lang="pl-PL" sz="2400" dirty="0">
                <a:solidFill>
                  <a:schemeClr val="tx1"/>
                </a:solidFill>
              </a:rPr>
              <a:t>Całkowita liczba wybuchów epidemii = 2028 (2026 w Wielkiej Brytanii + 2 w Irlandii Północnej)</a:t>
            </a:r>
          </a:p>
          <a:p>
            <a:pPr algn="just"/>
            <a:r>
              <a:rPr lang="pl-PL" sz="2400" dirty="0">
                <a:solidFill>
                  <a:schemeClr val="tx1"/>
                </a:solidFill>
              </a:rPr>
              <a:t>Ponad 40 mln zwierząt uśmierconych w celu wyeliminowania choroby (+ 2,5 mln zwierząt ubitych ze względu na dobrostan)</a:t>
            </a:r>
          </a:p>
          <a:p>
            <a:pPr algn="just"/>
            <a:r>
              <a:rPr lang="pl-PL" sz="2400" dirty="0">
                <a:solidFill>
                  <a:schemeClr val="tx1"/>
                </a:solidFill>
              </a:rPr>
              <a:t>Całkowity koszt ~ Epidemia pryszczycy w Wielkiej Brytanii w 2001 r. miała katastrofalne skutki dla hodowli i turystyki. Koszty walki z epidemią ocenia się na ok. 8,5 mld funtów.</a:t>
            </a:r>
          </a:p>
          <a:p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3C73F197-EF73-DCD7-2781-A9DD5A8763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49383" y="0"/>
            <a:ext cx="1342617" cy="1221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487851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674EC7-A746-F2B9-4EE4-5358864A1D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75A2E30-1029-3765-3C5D-81B4219A31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b="1" dirty="0"/>
              <a:t>EPIDEMIA PRYSZCZYCY </a:t>
            </a:r>
            <a:r>
              <a:rPr lang="pl-PL" sz="2700" b="1" dirty="0"/>
              <a:t>DLACZEGO EPIDEMIA PRYSZCZYCY BYŁA TAK DUŻA?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CEAB8DC-5A0F-FA6D-2917-5B94E0C4C6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1829" y="1930400"/>
            <a:ext cx="6842087" cy="4460672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pl-PL" sz="2400" dirty="0">
                <a:solidFill>
                  <a:schemeClr val="tx1"/>
                </a:solidFill>
              </a:rPr>
              <a:t>Rolnik, w którego gospodarstwie zlokalizowano źródło pryszczycy, ukrywał pojawienie się choroby i nie zgłosił tego faktu właściwym organom, w związku z czym wszczęto przeciwko niemu postępowanie karne.</a:t>
            </a:r>
          </a:p>
          <a:p>
            <a:pPr algn="just"/>
            <a:r>
              <a:rPr lang="pl-PL" sz="2400" dirty="0">
                <a:solidFill>
                  <a:schemeClr val="tx1"/>
                </a:solidFill>
              </a:rPr>
              <a:t>Choroba w gospodarstwie wspomnianego wyżej rolnika— prawdopodobnie trwała trzy tygodnie (do 2 m-</a:t>
            </a:r>
            <a:r>
              <a:rPr lang="pl-PL" sz="2400" dirty="0" err="1">
                <a:solidFill>
                  <a:schemeClr val="tx1"/>
                </a:solidFill>
              </a:rPr>
              <a:t>cy</a:t>
            </a:r>
            <a:r>
              <a:rPr lang="pl-PL" sz="2400" dirty="0">
                <a:solidFill>
                  <a:schemeClr val="tx1"/>
                </a:solidFill>
              </a:rPr>
              <a:t>) zanim została wykryta.</a:t>
            </a:r>
          </a:p>
          <a:p>
            <a:pPr algn="just"/>
            <a:r>
              <a:rPr lang="pl-PL" sz="2400" dirty="0">
                <a:solidFill>
                  <a:schemeClr val="tx1"/>
                </a:solidFill>
              </a:rPr>
              <a:t>Ponad 70 gospodarstw zostało zakażonych zanim choroba została potwierdzona w dniu 20 lutego.</a:t>
            </a:r>
          </a:p>
          <a:p>
            <a:pPr algn="just"/>
            <a:r>
              <a:rPr lang="pl-PL" sz="2400" dirty="0">
                <a:solidFill>
                  <a:schemeClr val="tx1"/>
                </a:solidFill>
              </a:rPr>
              <a:t>Przewóz owiec na szeroką skalę (40 milionów w Zjednoczonym Królestwie Wielkiej Brytanii i Irlandii Północnej).</a:t>
            </a:r>
          </a:p>
          <a:p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6D0F4CF8-2218-FD2A-29AA-9DA31D2EBE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19421" y="1326736"/>
            <a:ext cx="4236713" cy="5531264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DF4A1F41-C732-BB96-1CF3-CB4EECAF0C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49383" y="0"/>
            <a:ext cx="1342617" cy="1221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596834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834BB5-A7F4-EA76-BA6E-6F95A3A971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D2B5C84-412C-322C-C252-EECEAE40B0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PODSUMOWANIE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56A3590-F211-69D6-06D9-392145FC89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3870" y="2071991"/>
            <a:ext cx="8830132" cy="3599235"/>
          </a:xfrm>
        </p:spPr>
        <p:txBody>
          <a:bodyPr>
            <a:normAutofit/>
          </a:bodyPr>
          <a:lstStyle/>
          <a:p>
            <a:pPr algn="just"/>
            <a:r>
              <a:rPr lang="pl-PL" sz="2400" dirty="0">
                <a:solidFill>
                  <a:schemeClr val="tx1"/>
                </a:solidFill>
              </a:rPr>
              <a:t>Gotowość na wystąpienie choroby (magazyny epizootyczne, dostępność środków, sprzętu i materiałów),</a:t>
            </a:r>
          </a:p>
          <a:p>
            <a:pPr algn="just"/>
            <a:r>
              <a:rPr lang="pl-PL" sz="2400" dirty="0">
                <a:solidFill>
                  <a:schemeClr val="tx1"/>
                </a:solidFill>
              </a:rPr>
              <a:t>Szybkie stawianie podejrzeń FMD i natychmiastowa eradykacja ognisk,</a:t>
            </a:r>
          </a:p>
          <a:p>
            <a:pPr algn="just"/>
            <a:r>
              <a:rPr lang="pl-PL" sz="2400" dirty="0">
                <a:solidFill>
                  <a:schemeClr val="tx1"/>
                </a:solidFill>
              </a:rPr>
              <a:t>Uśmiercanie prewencyjne w O.O.O.,</a:t>
            </a:r>
          </a:p>
          <a:p>
            <a:pPr algn="just"/>
            <a:r>
              <a:rPr lang="pl-PL" sz="2400" dirty="0">
                <a:solidFill>
                  <a:schemeClr val="tx1"/>
                </a:solidFill>
              </a:rPr>
              <a:t>Szybka diagnostyka.</a:t>
            </a:r>
          </a:p>
          <a:p>
            <a:pPr algn="just"/>
            <a:r>
              <a:rPr lang="pl-PL" sz="2400" dirty="0">
                <a:solidFill>
                  <a:schemeClr val="tx1"/>
                </a:solidFill>
              </a:rPr>
              <a:t>Wsparcie IW w oparciu o siły i środki zewnętrzne (na bazie WZZK)</a:t>
            </a:r>
          </a:p>
          <a:p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17689577-3EAD-C90D-A20F-75A0C83E84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49383" y="0"/>
            <a:ext cx="1342617" cy="1221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080711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105" y="65403"/>
            <a:ext cx="8969591" cy="6727193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E666B310-DED1-370C-F891-FD108C00AB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49383" y="0"/>
            <a:ext cx="1342617" cy="1221478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>
            <a:extLst>
              <a:ext uri="{FF2B5EF4-FFF2-40B4-BE49-F238E27FC236}">
                <a16:creationId xmlns:a16="http://schemas.microsoft.com/office/drawing/2014/main" id="{E20C1A08-A4AE-5113-DDE3-F6182DF51F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7621" y="3244386"/>
            <a:ext cx="6096528" cy="3429297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96E6FF0C-9356-7DBD-8237-E3447EC5B0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4098" y="884841"/>
            <a:ext cx="4267400" cy="3882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4206378"/>
      </p:ext>
    </p:extLst>
  </p:cSld>
  <p:clrMapOvr>
    <a:masterClrMapping/>
  </p:clrMapOvr>
</p:sld>
</file>

<file path=ppt/theme/theme1.xml><?xml version="1.0" encoding="utf-8"?>
<a:theme xmlns:a="http://schemas.openxmlformats.org/drawingml/2006/main" name="Faseta">
  <a:themeElements>
    <a:clrScheme name="Fase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s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s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2016</TotalTime>
  <Words>2658</Words>
  <Application>Microsoft Office PowerPoint</Application>
  <PresentationFormat>Panoramiczny</PresentationFormat>
  <Paragraphs>261</Paragraphs>
  <Slides>43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43</vt:i4>
      </vt:variant>
    </vt:vector>
  </HeadingPairs>
  <TitlesOfParts>
    <vt:vector size="48" baseType="lpstr">
      <vt:lpstr>Arial</vt:lpstr>
      <vt:lpstr>Calibri</vt:lpstr>
      <vt:lpstr>Trebuchet MS</vt:lpstr>
      <vt:lpstr>Wingdings 3</vt:lpstr>
      <vt:lpstr>Faseta</vt:lpstr>
      <vt:lpstr>  PRYSZCZYCA - FMD</vt:lpstr>
      <vt:lpstr>KOGO DOTYCZY???? </vt:lpstr>
      <vt:lpstr>Prezentacja programu PowerPoint</vt:lpstr>
      <vt:lpstr>Prezentacja programu PowerPoint</vt:lpstr>
      <vt:lpstr>ŹRÓDŁA I DROGI ZAKAŻENIA </vt:lpstr>
      <vt:lpstr>ŹRÓDŁA I DROGI ZAKAŻENIA </vt:lpstr>
      <vt:lpstr>Prezentacja programu PowerPoint</vt:lpstr>
      <vt:lpstr>PATOGENEZA </vt:lpstr>
      <vt:lpstr>PATOGENEZA </vt:lpstr>
      <vt:lpstr>Prezentacja programu PowerPoint</vt:lpstr>
      <vt:lpstr>OBJAWY - bydło </vt:lpstr>
      <vt:lpstr>OBJAWY - bydło </vt:lpstr>
      <vt:lpstr>OBJAWY – zmiany w szparze międzyracicowej i koronce racic </vt:lpstr>
      <vt:lpstr>OBJAWY – pęcherzyki zlokalizowane na błonach śluzowych  </vt:lpstr>
      <vt:lpstr>OBJAWY – owce, kozy </vt:lpstr>
      <vt:lpstr>OBJAWY – owce, kozy </vt:lpstr>
      <vt:lpstr>FMD – WŁAŚCIWOŚCI WIRUSA </vt:lpstr>
      <vt:lpstr>FMD – WŁAŚCIWOŚCI WIRUSA </vt:lpstr>
      <vt:lpstr>Prezentacja programu PowerPoint</vt:lpstr>
      <vt:lpstr>FMD – WYTĘPOWANIE OGNISK</vt:lpstr>
      <vt:lpstr>FMD – WYTĘPOWANIE OGNISK NIEMCY</vt:lpstr>
      <vt:lpstr>FMD – WYTĘPOWANIE OGNISK WĘGRY I SŁOWACJA</vt:lpstr>
      <vt:lpstr>FMD – WYTĘPOWANIE OGNISK WĘGRY I SŁOWACJA</vt:lpstr>
      <vt:lpstr>FMD – POSTĘPOWANIE</vt:lpstr>
      <vt:lpstr>FMD – POSTĘPOWANIE</vt:lpstr>
      <vt:lpstr>FMD – POSTĘPOWANIE</vt:lpstr>
      <vt:lpstr>FMD – POSTĘPOWANIE</vt:lpstr>
      <vt:lpstr>FMD – POSTĘPOWANIE</vt:lpstr>
      <vt:lpstr>FMD – POSTĘPOWANIE USUNIĘCIE UPPZ</vt:lpstr>
      <vt:lpstr>FMD – POSTĘPOWANIE USUNIĘCIE UPPZ</vt:lpstr>
      <vt:lpstr>Prezentacja programu PowerPoint</vt:lpstr>
      <vt:lpstr>FMD – POSTĘPOWANIE</vt:lpstr>
      <vt:lpstr>FMD – POSTĘPOWANIE</vt:lpstr>
      <vt:lpstr>FMD – POSTĘPOWANIE</vt:lpstr>
      <vt:lpstr>Prezentacja programu PowerPoint</vt:lpstr>
      <vt:lpstr>METODY UŚMIERCANIA</vt:lpstr>
      <vt:lpstr>METODY UŚMIERCANIA</vt:lpstr>
      <vt:lpstr>SZCZEPIENIA</vt:lpstr>
      <vt:lpstr>EPIDEMIA PRYSZCZYCY W ZJEDNOCZONYM KRÓLESTWIE WIELKIEJ BRYTANII I IRLANDII PÓŁNOCNEJ W 2001 R.</vt:lpstr>
      <vt:lpstr>EPIDEMIA PRYSZCZYCY DLACZEGO EPIDEMIA PRYSZCZYCY BYŁA TAK DUŻA?</vt:lpstr>
      <vt:lpstr>PODSUMOWANIE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Zmiana decyzji 2014/709/UE</dc:title>
  <dc:creator>joanna.szwast</dc:creator>
  <cp:lastModifiedBy>Marzena Jędrzejewicz-Jurzyk</cp:lastModifiedBy>
  <cp:revision>243</cp:revision>
  <cp:lastPrinted>2025-01-20T07:57:37Z</cp:lastPrinted>
  <dcterms:created xsi:type="dcterms:W3CDTF">2019-03-26T10:50:53Z</dcterms:created>
  <dcterms:modified xsi:type="dcterms:W3CDTF">2025-04-02T20:37:22Z</dcterms:modified>
</cp:coreProperties>
</file>